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aleway"/>
      <p:regular r:id="rId56"/>
      <p:bold r:id="rId57"/>
      <p:italic r:id="rId58"/>
      <p:boldItalic r:id="rId59"/>
    </p:embeddedFont>
    <p:embeddedFont>
      <p:font typeface="La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A2A909-D626-4804-889A-0B46A5BF0B64}">
  <a:tblStyle styleId="{4FA2A909-D626-4804-889A-0B46A5BF0B64}" styleName="Table_0">
    <a:wholeTbl>
      <a:tcTxStyle b="off" i="off">
        <a:font>
          <a:latin typeface="Calibri"/>
          <a:ea typeface="Calibri"/>
          <a:cs typeface="Calibri"/>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6EB5127-24D0-49F1-8E83-1DECC5FA0D8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42" Type="http://schemas.openxmlformats.org/officeDocument/2006/relationships/slide" Target="slides/slide36.xml"/><Relationship Id="rId47" Type="http://schemas.openxmlformats.org/officeDocument/2006/relationships/slide" Target="slides/slide41.xml"/><Relationship Id="rId34" Type="http://schemas.openxmlformats.org/officeDocument/2006/relationships/slide" Target="slides/slide28.xml"/><Relationship Id="rId63" Type="http://schemas.openxmlformats.org/officeDocument/2006/relationships/font" Target="fonts/Lato-boldItalic.fntdata"/><Relationship Id="rId21" Type="http://schemas.openxmlformats.org/officeDocument/2006/relationships/slide" Target="slides/slide15.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viewProps" Target="viewProps.xml"/><Relationship Id="rId29" Type="http://schemas.openxmlformats.org/officeDocument/2006/relationships/slide" Target="slides/slide23.xml"/><Relationship Id="rId16" Type="http://schemas.openxmlformats.org/officeDocument/2006/relationships/slide" Target="slides/slide10.xml"/><Relationship Id="rId40" Type="http://schemas.openxmlformats.org/officeDocument/2006/relationships/slide" Target="slides/slide34.xml"/><Relationship Id="rId45" Type="http://schemas.openxmlformats.org/officeDocument/2006/relationships/slide" Target="slides/slide39.xml"/><Relationship Id="rId32" Type="http://schemas.openxmlformats.org/officeDocument/2006/relationships/slide" Target="slides/slide26.xml"/><Relationship Id="rId37" Type="http://schemas.openxmlformats.org/officeDocument/2006/relationships/slide" Target="slides/slide31.xml"/><Relationship Id="rId24" Type="http://schemas.openxmlformats.org/officeDocument/2006/relationships/slide" Target="slides/slide18.xml"/><Relationship Id="rId53" Type="http://schemas.openxmlformats.org/officeDocument/2006/relationships/slide" Target="slides/slide47.xml"/><Relationship Id="rId11" Type="http://schemas.openxmlformats.org/officeDocument/2006/relationships/slide" Target="slides/slide5.xml"/><Relationship Id="rId58" Type="http://schemas.openxmlformats.org/officeDocument/2006/relationships/font" Target="fonts/Raleway-italic.fntdata"/><Relationship Id="rId66" Type="http://schemas.openxmlformats.org/officeDocument/2006/relationships/customXml" Target="../customXml/item3.xml"/><Relationship Id="rId5" Type="http://schemas.openxmlformats.org/officeDocument/2006/relationships/slideMaster" Target="slideMasters/slideMaster1.xml"/><Relationship Id="rId61" Type="http://schemas.openxmlformats.org/officeDocument/2006/relationships/font" Target="fonts/Lato-bold.fntdata"/><Relationship Id="rId19" Type="http://schemas.openxmlformats.org/officeDocument/2006/relationships/slide" Target="slides/slide13.xml"/><Relationship Id="rId43" Type="http://schemas.openxmlformats.org/officeDocument/2006/relationships/slide" Target="slides/slide37.xml"/><Relationship Id="rId48" Type="http://schemas.openxmlformats.org/officeDocument/2006/relationships/slide" Target="slides/slide42.xml"/><Relationship Id="rId30" Type="http://schemas.openxmlformats.org/officeDocument/2006/relationships/slide" Target="slides/slide24.xml"/><Relationship Id="rId35" Type="http://schemas.openxmlformats.org/officeDocument/2006/relationships/slide" Target="slides/slide29.xml"/><Relationship Id="rId22" Type="http://schemas.openxmlformats.org/officeDocument/2006/relationships/slide" Target="slides/slide16.xml"/><Relationship Id="rId27" Type="http://schemas.openxmlformats.org/officeDocument/2006/relationships/slide" Target="slides/slide21.xml"/><Relationship Id="rId56" Type="http://schemas.openxmlformats.org/officeDocument/2006/relationships/font" Target="fonts/Raleway-regular.fntdata"/><Relationship Id="rId14" Type="http://schemas.openxmlformats.org/officeDocument/2006/relationships/slide" Target="slides/slide8.xml"/><Relationship Id="rId64" Type="http://schemas.openxmlformats.org/officeDocument/2006/relationships/customXml" Target="../customXml/item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presProps" Target="presProps.xml"/><Relationship Id="rId46" Type="http://schemas.openxmlformats.org/officeDocument/2006/relationships/slide" Target="slides/slide40.xml"/><Relationship Id="rId33" Type="http://schemas.openxmlformats.org/officeDocument/2006/relationships/slide" Target="slides/slide27.xml"/><Relationship Id="rId38" Type="http://schemas.openxmlformats.org/officeDocument/2006/relationships/slide" Target="slides/slide32.xml"/><Relationship Id="rId25" Type="http://schemas.openxmlformats.org/officeDocument/2006/relationships/slide" Target="slides/slide19.xml"/><Relationship Id="rId12" Type="http://schemas.openxmlformats.org/officeDocument/2006/relationships/slide" Target="slides/slide6.xml"/><Relationship Id="rId59" Type="http://schemas.openxmlformats.org/officeDocument/2006/relationships/font" Target="fonts/Raleway-boldItalic.fntdata"/><Relationship Id="rId17" Type="http://schemas.openxmlformats.org/officeDocument/2006/relationships/slide" Target="slides/slide11.xml"/><Relationship Id="rId41" Type="http://schemas.openxmlformats.org/officeDocument/2006/relationships/slide" Target="slides/slide35.xml"/><Relationship Id="rId62" Type="http://schemas.openxmlformats.org/officeDocument/2006/relationships/font" Target="fonts/Lato-italic.fntdata"/><Relationship Id="rId20" Type="http://schemas.openxmlformats.org/officeDocument/2006/relationships/slide" Target="slides/slide14.xml"/><Relationship Id="rId54" Type="http://schemas.openxmlformats.org/officeDocument/2006/relationships/slide" Target="slides/slide48.xml"/><Relationship Id="rId1" Type="http://schemas.openxmlformats.org/officeDocument/2006/relationships/theme" Target="theme/theme2.xml"/><Relationship Id="rId6" Type="http://schemas.openxmlformats.org/officeDocument/2006/relationships/notesMaster" Target="notesMasters/notesMaster1.xml"/><Relationship Id="rId49" Type="http://schemas.openxmlformats.org/officeDocument/2006/relationships/slide" Target="slides/slide43.xml"/><Relationship Id="rId36" Type="http://schemas.openxmlformats.org/officeDocument/2006/relationships/slide" Target="slides/slide30.xml"/><Relationship Id="rId23" Type="http://schemas.openxmlformats.org/officeDocument/2006/relationships/slide" Target="slides/slide17.xml"/><Relationship Id="rId28" Type="http://schemas.openxmlformats.org/officeDocument/2006/relationships/slide" Target="slides/slide22.xml"/><Relationship Id="rId57" Type="http://schemas.openxmlformats.org/officeDocument/2006/relationships/font" Target="fonts/Raleway-bold.fntdata"/><Relationship Id="rId15" Type="http://schemas.openxmlformats.org/officeDocument/2006/relationships/slide" Target="slides/slide9.xml"/><Relationship Id="rId44" Type="http://schemas.openxmlformats.org/officeDocument/2006/relationships/slide" Target="slides/slide38.xml"/><Relationship Id="rId31" Type="http://schemas.openxmlformats.org/officeDocument/2006/relationships/slide" Target="slides/slide25.xml"/><Relationship Id="rId60" Type="http://schemas.openxmlformats.org/officeDocument/2006/relationships/font" Target="fonts/Lato-regular.fntdata"/><Relationship Id="rId52" Type="http://schemas.openxmlformats.org/officeDocument/2006/relationships/slide" Target="slides/slide46.xml"/><Relationship Id="rId10" Type="http://schemas.openxmlformats.org/officeDocument/2006/relationships/slide" Target="slides/slide4.xml"/><Relationship Id="rId65" Type="http://schemas.openxmlformats.org/officeDocument/2006/relationships/customXml" Target="../customXml/item2.xml"/><Relationship Id="rId4" Type="http://schemas.openxmlformats.org/officeDocument/2006/relationships/tableStyles" Target="tableStyles.xml"/><Relationship Id="rId9" Type="http://schemas.openxmlformats.org/officeDocument/2006/relationships/slide" Target="slides/slide3.xml"/><Relationship Id="rId39" Type="http://schemas.openxmlformats.org/officeDocument/2006/relationships/slide" Target="slides/slide33.xml"/><Relationship Id="rId13" Type="http://schemas.openxmlformats.org/officeDocument/2006/relationships/slide" Target="slides/slide7.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87476e76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87476e76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87476e76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87476e76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87476e76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87476e76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87476e76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87476e76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87476e76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87476e76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87476e76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87476e76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ee0624e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ee0624e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d219e07a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d219e07a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d219e07a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d219e07a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87476e76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87476e76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87476e76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87476e76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87476e76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87476e76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87476e76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87476e76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87476e76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87476e76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d14b68f6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d14b68f6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87476e76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87476e76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ebb2b968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ebb2b968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87476e76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87476e76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87476e76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87476e76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ebb2b968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ebb2b968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ebb2b968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ebb2b968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87476e76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87476e76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87476e76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87476e76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87476e76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87476e76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87476e76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87476e76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87476e76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87476e76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87476e76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87476e764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87476e76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87476e76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87476e76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87476e76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87476e76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87476e76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87476e76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87476e76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287476e76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287476e76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87476e76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87476e76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87476e764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87476e764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87476e76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87476e76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87476e764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87476e764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87476e764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87476e764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ebb2b968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2ebb2b968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ebb2b968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2ebb2b968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ebb2b9682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2ebb2b9682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ebb2b9682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2ebb2b9682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87476e764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287476e764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edba34c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edba34c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d219e07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d219e07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d219e07a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d219e07a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87476e76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87476e76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87476e76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87476e76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87476e76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87476e76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3.jpg"/><Relationship Id="rId5" Type="http://schemas.openxmlformats.org/officeDocument/2006/relationships/image" Target="../media/image16.jpg"/><Relationship Id="rId6" Type="http://schemas.openxmlformats.org/officeDocument/2006/relationships/image" Target="../media/image4.jpg"/><Relationship Id="rId7"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jpg"/><Relationship Id="rId4" Type="http://schemas.openxmlformats.org/officeDocument/2006/relationships/image" Target="../media/image30.jpg"/><Relationship Id="rId5" Type="http://schemas.openxmlformats.org/officeDocument/2006/relationships/image" Target="../media/image32.jpg"/><Relationship Id="rId6"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jpg"/><Relationship Id="rId4" Type="http://schemas.openxmlformats.org/officeDocument/2006/relationships/image" Target="../media/image33.jpg"/><Relationship Id="rId5" Type="http://schemas.openxmlformats.org/officeDocument/2006/relationships/image" Target="../media/image29.jpg"/><Relationship Id="rId6"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50.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56.png"/><Relationship Id="rId5"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74.png"/><Relationship Id="rId5"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3.png"/><Relationship Id="rId6"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477750" y="175200"/>
            <a:ext cx="8188500" cy="1729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129411"/>
              <a:buFont typeface="Arial"/>
              <a:buNone/>
            </a:pPr>
            <a:r>
              <a:rPr b="0" lang="en" sz="3400">
                <a:solidFill>
                  <a:srgbClr val="0C343D"/>
                </a:solidFill>
                <a:latin typeface="Times New Roman"/>
                <a:ea typeface="Times New Roman"/>
                <a:cs typeface="Times New Roman"/>
                <a:sym typeface="Times New Roman"/>
              </a:rPr>
              <a:t>Health App: Food Allergy Prevention, Non-communicable Diseases Prediction, and Calories Tracker</a:t>
            </a:r>
            <a:endParaRPr b="0" sz="3400">
              <a:solidFill>
                <a:srgbClr val="0C343D"/>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87" name="Google Shape;87;p13"/>
          <p:cNvPicPr preferRelativeResize="0"/>
          <p:nvPr/>
        </p:nvPicPr>
        <p:blipFill>
          <a:blip r:embed="rId3">
            <a:alphaModFix/>
          </a:blip>
          <a:stretch>
            <a:fillRect/>
          </a:stretch>
        </p:blipFill>
        <p:spPr>
          <a:xfrm>
            <a:off x="480400" y="2248800"/>
            <a:ext cx="1618625" cy="1465475"/>
          </a:xfrm>
          <a:prstGeom prst="rect">
            <a:avLst/>
          </a:prstGeom>
          <a:noFill/>
          <a:ln>
            <a:noFill/>
          </a:ln>
        </p:spPr>
      </p:pic>
      <p:pic>
        <p:nvPicPr>
          <p:cNvPr id="88" name="Google Shape;88;p13"/>
          <p:cNvPicPr preferRelativeResize="0"/>
          <p:nvPr/>
        </p:nvPicPr>
        <p:blipFill>
          <a:blip r:embed="rId4">
            <a:alphaModFix/>
          </a:blip>
          <a:stretch>
            <a:fillRect/>
          </a:stretch>
        </p:blipFill>
        <p:spPr>
          <a:xfrm>
            <a:off x="2172575" y="2248800"/>
            <a:ext cx="1447125" cy="1465475"/>
          </a:xfrm>
          <a:prstGeom prst="rect">
            <a:avLst/>
          </a:prstGeom>
          <a:noFill/>
          <a:ln>
            <a:noFill/>
          </a:ln>
        </p:spPr>
      </p:pic>
      <p:pic>
        <p:nvPicPr>
          <p:cNvPr id="89" name="Google Shape;89;p13"/>
          <p:cNvPicPr preferRelativeResize="0"/>
          <p:nvPr/>
        </p:nvPicPr>
        <p:blipFill>
          <a:blip r:embed="rId5">
            <a:alphaModFix/>
          </a:blip>
          <a:stretch>
            <a:fillRect/>
          </a:stretch>
        </p:blipFill>
        <p:spPr>
          <a:xfrm>
            <a:off x="3693250" y="2248800"/>
            <a:ext cx="1491926" cy="1539549"/>
          </a:xfrm>
          <a:prstGeom prst="rect">
            <a:avLst/>
          </a:prstGeom>
          <a:noFill/>
          <a:ln>
            <a:noFill/>
          </a:ln>
        </p:spPr>
      </p:pic>
      <p:pic>
        <p:nvPicPr>
          <p:cNvPr id="90" name="Google Shape;90;p13"/>
          <p:cNvPicPr preferRelativeResize="0"/>
          <p:nvPr/>
        </p:nvPicPr>
        <p:blipFill>
          <a:blip r:embed="rId6">
            <a:alphaModFix/>
          </a:blip>
          <a:stretch>
            <a:fillRect/>
          </a:stretch>
        </p:blipFill>
        <p:spPr>
          <a:xfrm>
            <a:off x="5261375" y="2256075"/>
            <a:ext cx="1618625" cy="1525000"/>
          </a:xfrm>
          <a:prstGeom prst="rect">
            <a:avLst/>
          </a:prstGeom>
          <a:noFill/>
          <a:ln>
            <a:noFill/>
          </a:ln>
        </p:spPr>
      </p:pic>
      <p:pic>
        <p:nvPicPr>
          <p:cNvPr id="91" name="Google Shape;91;p13"/>
          <p:cNvPicPr preferRelativeResize="0"/>
          <p:nvPr/>
        </p:nvPicPr>
        <p:blipFill>
          <a:blip r:embed="rId7">
            <a:alphaModFix/>
          </a:blip>
          <a:stretch>
            <a:fillRect/>
          </a:stretch>
        </p:blipFill>
        <p:spPr>
          <a:xfrm>
            <a:off x="6956200" y="2264825"/>
            <a:ext cx="1618625" cy="1507511"/>
          </a:xfrm>
          <a:prstGeom prst="rect">
            <a:avLst/>
          </a:prstGeom>
          <a:noFill/>
          <a:ln>
            <a:noFill/>
          </a:ln>
        </p:spPr>
      </p:pic>
      <p:sp>
        <p:nvSpPr>
          <p:cNvPr id="92" name="Google Shape;92;p13"/>
          <p:cNvSpPr txBox="1"/>
          <p:nvPr>
            <p:ph type="ctrTitle"/>
          </p:nvPr>
        </p:nvSpPr>
        <p:spPr>
          <a:xfrm>
            <a:off x="3102738" y="4132450"/>
            <a:ext cx="2938500" cy="608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41596"/>
              <a:buFont typeface="Arial"/>
              <a:buNone/>
            </a:pPr>
            <a:r>
              <a:rPr b="0" lang="en" sz="2380">
                <a:solidFill>
                  <a:srgbClr val="0C343D"/>
                </a:solidFill>
                <a:latin typeface="Times New Roman"/>
                <a:ea typeface="Times New Roman"/>
                <a:cs typeface="Times New Roman"/>
                <a:sym typeface="Times New Roman"/>
              </a:rPr>
              <a:t>Project ID: 2022-241</a:t>
            </a:r>
            <a:endParaRPr sz="3280">
              <a:solidFill>
                <a:srgbClr val="0C343D"/>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607125" y="546525"/>
            <a:ext cx="24168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Data Set   </a:t>
            </a:r>
            <a:endParaRPr sz="2400">
              <a:solidFill>
                <a:srgbClr val="0C343D"/>
              </a:solidFill>
              <a:latin typeface="Times New Roman"/>
              <a:ea typeface="Times New Roman"/>
              <a:cs typeface="Times New Roman"/>
              <a:sym typeface="Times New Roman"/>
            </a:endParaRPr>
          </a:p>
        </p:txBody>
      </p:sp>
      <p:sp>
        <p:nvSpPr>
          <p:cNvPr id="167" name="Google Shape;167;p22"/>
          <p:cNvSpPr txBox="1"/>
          <p:nvPr>
            <p:ph idx="1" type="body"/>
          </p:nvPr>
        </p:nvSpPr>
        <p:spPr>
          <a:xfrm>
            <a:off x="663425" y="1459650"/>
            <a:ext cx="3540900" cy="18192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For a better </a:t>
            </a:r>
            <a:r>
              <a:rPr lang="en" sz="1500">
                <a:solidFill>
                  <a:srgbClr val="434343"/>
                </a:solidFill>
                <a:latin typeface="Times New Roman"/>
                <a:ea typeface="Times New Roman"/>
                <a:cs typeface="Times New Roman"/>
                <a:sym typeface="Times New Roman"/>
              </a:rPr>
              <a:t>accuracy</a:t>
            </a:r>
            <a:r>
              <a:rPr lang="en" sz="1500">
                <a:solidFill>
                  <a:srgbClr val="434343"/>
                </a:solidFill>
                <a:latin typeface="Times New Roman"/>
                <a:ea typeface="Times New Roman"/>
                <a:cs typeface="Times New Roman"/>
                <a:sym typeface="Times New Roman"/>
              </a:rPr>
              <a:t> and easiness, I have taken 3 main age types as follows, </a:t>
            </a:r>
            <a:endParaRPr sz="15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Infant / Toddlers (0 - 5 yrs)</a:t>
            </a:r>
            <a:endParaRPr sz="1500">
              <a:solidFill>
                <a:srgbClr val="434343"/>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Children / Adolescents (5 - 18 yrs)</a:t>
            </a:r>
            <a:endParaRPr sz="1500">
              <a:solidFill>
                <a:srgbClr val="434343"/>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Adult (above 18 yrs)</a:t>
            </a:r>
            <a:endParaRPr sz="15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22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rgbClr val="434343"/>
              </a:solidFill>
              <a:latin typeface="Times New Roman"/>
              <a:ea typeface="Times New Roman"/>
              <a:cs typeface="Times New Roman"/>
              <a:sym typeface="Times New Roman"/>
            </a:endParaRPr>
          </a:p>
        </p:txBody>
      </p:sp>
      <p:sp>
        <p:nvSpPr>
          <p:cNvPr id="168" name="Google Shape;168;p22"/>
          <p:cNvSpPr txBox="1"/>
          <p:nvPr>
            <p:ph idx="1" type="body"/>
          </p:nvPr>
        </p:nvSpPr>
        <p:spPr>
          <a:xfrm>
            <a:off x="663425" y="3159750"/>
            <a:ext cx="3540900" cy="18192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Also, when predicting the allergen we have to consider the amount of the food item taken. Therefore the “Amount Taken” will also be taken as an user input when doing a bio checkup.</a:t>
            </a:r>
            <a:endParaRPr sz="15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22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rgbClr val="434343"/>
              </a:solidFill>
              <a:latin typeface="Times New Roman"/>
              <a:ea typeface="Times New Roman"/>
              <a:cs typeface="Times New Roman"/>
              <a:sym typeface="Times New Roman"/>
            </a:endParaRPr>
          </a:p>
        </p:txBody>
      </p:sp>
      <p:pic>
        <p:nvPicPr>
          <p:cNvPr id="169" name="Google Shape;169;p22"/>
          <p:cNvPicPr preferRelativeResize="0"/>
          <p:nvPr/>
        </p:nvPicPr>
        <p:blipFill>
          <a:blip r:embed="rId3">
            <a:alphaModFix/>
          </a:blip>
          <a:stretch>
            <a:fillRect/>
          </a:stretch>
        </p:blipFill>
        <p:spPr>
          <a:xfrm>
            <a:off x="4204325" y="1026850"/>
            <a:ext cx="4841425" cy="3259823"/>
          </a:xfrm>
          <a:prstGeom prst="rect">
            <a:avLst/>
          </a:prstGeom>
          <a:noFill/>
          <a:ln>
            <a:noFill/>
          </a:ln>
        </p:spPr>
      </p:pic>
      <p:sp>
        <p:nvSpPr>
          <p:cNvPr id="170" name="Google Shape;170;p22"/>
          <p:cNvSpPr txBox="1"/>
          <p:nvPr/>
        </p:nvSpPr>
        <p:spPr>
          <a:xfrm>
            <a:off x="1939550" y="4771700"/>
            <a:ext cx="544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sp>
        <p:nvSpPr>
          <p:cNvPr id="171" name="Google Shape;171;p22"/>
          <p:cNvSpPr txBox="1"/>
          <p:nvPr/>
        </p:nvSpPr>
        <p:spPr>
          <a:xfrm>
            <a:off x="5894388" y="4336738"/>
            <a:ext cx="1461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Times New Roman"/>
                <a:ea typeface="Times New Roman"/>
                <a:cs typeface="Times New Roman"/>
                <a:sym typeface="Times New Roman"/>
              </a:rPr>
              <a:t>Prepared Dataset</a:t>
            </a:r>
            <a:endParaRPr i="1" sz="13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nvSpPr>
        <p:spPr>
          <a:xfrm>
            <a:off x="1939550" y="4771700"/>
            <a:ext cx="544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sp>
        <p:nvSpPr>
          <p:cNvPr id="177" name="Google Shape;177;p23"/>
          <p:cNvSpPr txBox="1"/>
          <p:nvPr>
            <p:ph type="title"/>
          </p:nvPr>
        </p:nvSpPr>
        <p:spPr>
          <a:xfrm>
            <a:off x="607125" y="546525"/>
            <a:ext cx="24168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Model Selection</a:t>
            </a:r>
            <a:endParaRPr sz="2400">
              <a:solidFill>
                <a:srgbClr val="0C343D"/>
              </a:solidFill>
              <a:latin typeface="Times New Roman"/>
              <a:ea typeface="Times New Roman"/>
              <a:cs typeface="Times New Roman"/>
              <a:sym typeface="Times New Roman"/>
            </a:endParaRPr>
          </a:p>
        </p:txBody>
      </p:sp>
      <p:sp>
        <p:nvSpPr>
          <p:cNvPr id="178" name="Google Shape;178;p23"/>
          <p:cNvSpPr txBox="1"/>
          <p:nvPr>
            <p:ph idx="1" type="body"/>
          </p:nvPr>
        </p:nvSpPr>
        <p:spPr>
          <a:xfrm>
            <a:off x="663425" y="1524650"/>
            <a:ext cx="3540900" cy="22197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Five main </a:t>
            </a:r>
            <a:r>
              <a:rPr lang="en" sz="1500">
                <a:solidFill>
                  <a:srgbClr val="434343"/>
                </a:solidFill>
                <a:latin typeface="Times New Roman"/>
                <a:ea typeface="Times New Roman"/>
                <a:cs typeface="Times New Roman"/>
                <a:sym typeface="Times New Roman"/>
              </a:rPr>
              <a:t>models were taken into consideration. </a:t>
            </a:r>
            <a:endParaRPr sz="15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LogisticRegression</a:t>
            </a:r>
            <a:endParaRPr sz="1500">
              <a:solidFill>
                <a:srgbClr val="434343"/>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KNeighborsClassifier</a:t>
            </a:r>
            <a:endParaRPr sz="1500">
              <a:solidFill>
                <a:srgbClr val="434343"/>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RandomForestClassifier</a:t>
            </a:r>
            <a:endParaRPr sz="1500">
              <a:solidFill>
                <a:srgbClr val="434343"/>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DecisionTreeClassifier</a:t>
            </a:r>
            <a:endParaRPr sz="1500">
              <a:solidFill>
                <a:srgbClr val="434343"/>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434343"/>
              </a:buClr>
              <a:buSzPts val="1500"/>
              <a:buFont typeface="Times New Roman"/>
              <a:buAutoNum type="arabicPeriod"/>
            </a:pPr>
            <a:r>
              <a:rPr lang="en" sz="1500">
                <a:solidFill>
                  <a:srgbClr val="434343"/>
                </a:solidFill>
                <a:latin typeface="Times New Roman"/>
                <a:ea typeface="Times New Roman"/>
                <a:cs typeface="Times New Roman"/>
                <a:sym typeface="Times New Roman"/>
              </a:rPr>
              <a:t>GaussianNB</a:t>
            </a:r>
            <a:endParaRPr sz="1500">
              <a:solidFill>
                <a:srgbClr val="434343"/>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rgbClr val="434343"/>
              </a:solidFill>
              <a:latin typeface="Times New Roman"/>
              <a:ea typeface="Times New Roman"/>
              <a:cs typeface="Times New Roman"/>
              <a:sym typeface="Times New Roman"/>
            </a:endParaRPr>
          </a:p>
        </p:txBody>
      </p:sp>
      <p:pic>
        <p:nvPicPr>
          <p:cNvPr id="179" name="Google Shape;179;p23"/>
          <p:cNvPicPr preferRelativeResize="0"/>
          <p:nvPr/>
        </p:nvPicPr>
        <p:blipFill>
          <a:blip r:embed="rId3">
            <a:alphaModFix/>
          </a:blip>
          <a:stretch>
            <a:fillRect/>
          </a:stretch>
        </p:blipFill>
        <p:spPr>
          <a:xfrm>
            <a:off x="4107675" y="1106525"/>
            <a:ext cx="4634875" cy="3055961"/>
          </a:xfrm>
          <a:prstGeom prst="rect">
            <a:avLst/>
          </a:prstGeom>
          <a:noFill/>
          <a:ln>
            <a:noFill/>
          </a:ln>
        </p:spPr>
      </p:pic>
      <p:sp>
        <p:nvSpPr>
          <p:cNvPr id="180" name="Google Shape;180;p23"/>
          <p:cNvSpPr txBox="1"/>
          <p:nvPr/>
        </p:nvSpPr>
        <p:spPr>
          <a:xfrm>
            <a:off x="4917221" y="4274625"/>
            <a:ext cx="371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Times New Roman"/>
                <a:ea typeface="Times New Roman"/>
                <a:cs typeface="Times New Roman"/>
                <a:sym typeface="Times New Roman"/>
              </a:rPr>
              <a:t>Model selection using LogisticRegression</a:t>
            </a:r>
            <a:endParaRPr i="1" sz="13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nvSpPr>
        <p:spPr>
          <a:xfrm>
            <a:off x="1939550" y="4771700"/>
            <a:ext cx="544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pic>
        <p:nvPicPr>
          <p:cNvPr id="186" name="Google Shape;186;p24"/>
          <p:cNvPicPr preferRelativeResize="0"/>
          <p:nvPr/>
        </p:nvPicPr>
        <p:blipFill>
          <a:blip r:embed="rId3">
            <a:alphaModFix/>
          </a:blip>
          <a:stretch>
            <a:fillRect/>
          </a:stretch>
        </p:blipFill>
        <p:spPr>
          <a:xfrm>
            <a:off x="180275" y="910375"/>
            <a:ext cx="4456675" cy="3115633"/>
          </a:xfrm>
          <a:prstGeom prst="rect">
            <a:avLst/>
          </a:prstGeom>
          <a:noFill/>
          <a:ln>
            <a:noFill/>
          </a:ln>
        </p:spPr>
      </p:pic>
      <p:pic>
        <p:nvPicPr>
          <p:cNvPr id="187" name="Google Shape;187;p24"/>
          <p:cNvPicPr preferRelativeResize="0"/>
          <p:nvPr/>
        </p:nvPicPr>
        <p:blipFill>
          <a:blip r:embed="rId4">
            <a:alphaModFix/>
          </a:blip>
          <a:stretch>
            <a:fillRect/>
          </a:stretch>
        </p:blipFill>
        <p:spPr>
          <a:xfrm>
            <a:off x="4650117" y="910375"/>
            <a:ext cx="4415758" cy="3115625"/>
          </a:xfrm>
          <a:prstGeom prst="rect">
            <a:avLst/>
          </a:prstGeom>
          <a:noFill/>
          <a:ln>
            <a:noFill/>
          </a:ln>
        </p:spPr>
      </p:pic>
      <p:sp>
        <p:nvSpPr>
          <p:cNvPr id="188" name="Google Shape;188;p24"/>
          <p:cNvSpPr txBox="1"/>
          <p:nvPr/>
        </p:nvSpPr>
        <p:spPr>
          <a:xfrm>
            <a:off x="550708" y="4112200"/>
            <a:ext cx="371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Times New Roman"/>
                <a:ea typeface="Times New Roman"/>
                <a:cs typeface="Times New Roman"/>
                <a:sym typeface="Times New Roman"/>
              </a:rPr>
              <a:t>Model selection using KNeighborsClassifier</a:t>
            </a:r>
            <a:endParaRPr i="1" sz="1300">
              <a:latin typeface="Times New Roman"/>
              <a:ea typeface="Times New Roman"/>
              <a:cs typeface="Times New Roman"/>
              <a:sym typeface="Times New Roman"/>
            </a:endParaRPr>
          </a:p>
        </p:txBody>
      </p:sp>
      <p:sp>
        <p:nvSpPr>
          <p:cNvPr id="189" name="Google Shape;189;p24"/>
          <p:cNvSpPr txBox="1"/>
          <p:nvPr/>
        </p:nvSpPr>
        <p:spPr>
          <a:xfrm>
            <a:off x="4904558" y="4112200"/>
            <a:ext cx="371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Times New Roman"/>
                <a:ea typeface="Times New Roman"/>
                <a:cs typeface="Times New Roman"/>
                <a:sym typeface="Times New Roman"/>
              </a:rPr>
              <a:t>Model selection using RandomForestClassifier</a:t>
            </a:r>
            <a:endParaRPr i="1" sz="13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nvSpPr>
        <p:spPr>
          <a:xfrm>
            <a:off x="1939550" y="4771700"/>
            <a:ext cx="544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pic>
        <p:nvPicPr>
          <p:cNvPr id="195" name="Google Shape;195;p25"/>
          <p:cNvPicPr preferRelativeResize="0"/>
          <p:nvPr/>
        </p:nvPicPr>
        <p:blipFill>
          <a:blip r:embed="rId3">
            <a:alphaModFix/>
          </a:blip>
          <a:stretch>
            <a:fillRect/>
          </a:stretch>
        </p:blipFill>
        <p:spPr>
          <a:xfrm>
            <a:off x="195725" y="834600"/>
            <a:ext cx="4091300" cy="2909875"/>
          </a:xfrm>
          <a:prstGeom prst="rect">
            <a:avLst/>
          </a:prstGeom>
          <a:noFill/>
          <a:ln>
            <a:noFill/>
          </a:ln>
        </p:spPr>
      </p:pic>
      <p:sp>
        <p:nvSpPr>
          <p:cNvPr id="196" name="Google Shape;196;p25"/>
          <p:cNvSpPr txBox="1"/>
          <p:nvPr/>
        </p:nvSpPr>
        <p:spPr>
          <a:xfrm>
            <a:off x="571233" y="3852300"/>
            <a:ext cx="371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Times New Roman"/>
                <a:ea typeface="Times New Roman"/>
                <a:cs typeface="Times New Roman"/>
                <a:sym typeface="Times New Roman"/>
              </a:rPr>
              <a:t>Model selection using DecisionTreeClassifier</a:t>
            </a:r>
            <a:endParaRPr i="1" sz="1300">
              <a:latin typeface="Times New Roman"/>
              <a:ea typeface="Times New Roman"/>
              <a:cs typeface="Times New Roman"/>
              <a:sym typeface="Times New Roman"/>
            </a:endParaRPr>
          </a:p>
        </p:txBody>
      </p:sp>
      <p:pic>
        <p:nvPicPr>
          <p:cNvPr id="197" name="Google Shape;197;p25"/>
          <p:cNvPicPr preferRelativeResize="0"/>
          <p:nvPr/>
        </p:nvPicPr>
        <p:blipFill>
          <a:blip r:embed="rId4">
            <a:alphaModFix/>
          </a:blip>
          <a:stretch>
            <a:fillRect/>
          </a:stretch>
        </p:blipFill>
        <p:spPr>
          <a:xfrm>
            <a:off x="4428600" y="834600"/>
            <a:ext cx="4168800" cy="2909875"/>
          </a:xfrm>
          <a:prstGeom prst="rect">
            <a:avLst/>
          </a:prstGeom>
          <a:noFill/>
          <a:ln>
            <a:noFill/>
          </a:ln>
        </p:spPr>
      </p:pic>
      <p:sp>
        <p:nvSpPr>
          <p:cNvPr id="198" name="Google Shape;198;p25"/>
          <p:cNvSpPr txBox="1"/>
          <p:nvPr/>
        </p:nvSpPr>
        <p:spPr>
          <a:xfrm>
            <a:off x="4881608" y="3852300"/>
            <a:ext cx="371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Times New Roman"/>
                <a:ea typeface="Times New Roman"/>
                <a:cs typeface="Times New Roman"/>
                <a:sym typeface="Times New Roman"/>
              </a:rPr>
              <a:t>Model selection using GaussianNB</a:t>
            </a:r>
            <a:endParaRPr i="1" sz="13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nvSpPr>
        <p:spPr>
          <a:xfrm>
            <a:off x="1939550" y="4771700"/>
            <a:ext cx="544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sp>
        <p:nvSpPr>
          <p:cNvPr id="204" name="Google Shape;204;p26"/>
          <p:cNvSpPr txBox="1"/>
          <p:nvPr/>
        </p:nvSpPr>
        <p:spPr>
          <a:xfrm>
            <a:off x="628050" y="1580950"/>
            <a:ext cx="3456300" cy="3070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rgbClr val="434343"/>
              </a:buClr>
              <a:buSzPts val="1500"/>
              <a:buChar char="●"/>
            </a:pPr>
            <a:r>
              <a:rPr b="1" lang="en" sz="1500">
                <a:solidFill>
                  <a:srgbClr val="434343"/>
                </a:solidFill>
                <a:latin typeface="Times New Roman"/>
                <a:ea typeface="Times New Roman"/>
                <a:cs typeface="Times New Roman"/>
                <a:sym typeface="Times New Roman"/>
              </a:rPr>
              <a:t>F1-Score</a:t>
            </a:r>
            <a:r>
              <a:rPr lang="en" sz="1500">
                <a:solidFill>
                  <a:srgbClr val="434343"/>
                </a:solidFill>
                <a:latin typeface="Times New Roman"/>
                <a:ea typeface="Times New Roman"/>
                <a:cs typeface="Times New Roman"/>
                <a:sym typeface="Times New Roman"/>
              </a:rPr>
              <a:t>: A good F1 score means that you have low false positives and low false negatives, so you're correctly identifying real threats and you are not disturbed by false alarms. An F1 score is considered perfect when it's 1</a:t>
            </a:r>
            <a:endParaRPr sz="1500">
              <a:solidFill>
                <a:srgbClr val="434343"/>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434343"/>
              </a:buClr>
              <a:buSzPts val="1500"/>
              <a:buChar char="●"/>
            </a:pPr>
            <a:r>
              <a:rPr b="1" lang="en" sz="1500">
                <a:solidFill>
                  <a:srgbClr val="434343"/>
                </a:solidFill>
                <a:latin typeface="Times New Roman"/>
                <a:ea typeface="Times New Roman"/>
                <a:cs typeface="Times New Roman"/>
                <a:sym typeface="Times New Roman"/>
              </a:rPr>
              <a:t>Precision</a:t>
            </a:r>
            <a:r>
              <a:rPr lang="en" sz="1500">
                <a:solidFill>
                  <a:srgbClr val="434343"/>
                </a:solidFill>
                <a:latin typeface="Times New Roman"/>
                <a:ea typeface="Times New Roman"/>
                <a:cs typeface="Times New Roman"/>
                <a:sym typeface="Times New Roman"/>
              </a:rPr>
              <a:t>: should ideally be 1 (high) for a good classifier</a:t>
            </a:r>
            <a:endParaRPr sz="1500">
              <a:solidFill>
                <a:srgbClr val="434343"/>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434343"/>
              </a:buClr>
              <a:buSzPts val="1500"/>
              <a:buChar char="●"/>
            </a:pPr>
            <a:r>
              <a:rPr b="1" lang="en" sz="1500">
                <a:solidFill>
                  <a:srgbClr val="434343"/>
                </a:solidFill>
                <a:latin typeface="Times New Roman"/>
                <a:ea typeface="Times New Roman"/>
                <a:cs typeface="Times New Roman"/>
                <a:sym typeface="Times New Roman"/>
              </a:rPr>
              <a:t>Recall</a:t>
            </a:r>
            <a:r>
              <a:rPr lang="en" sz="1500">
                <a:solidFill>
                  <a:srgbClr val="434343"/>
                </a:solidFill>
                <a:latin typeface="Times New Roman"/>
                <a:ea typeface="Times New Roman"/>
                <a:cs typeface="Times New Roman"/>
                <a:sym typeface="Times New Roman"/>
              </a:rPr>
              <a:t>: should ideally be 1 (high) for a good classifier</a:t>
            </a:r>
            <a:endParaRPr sz="1500">
              <a:solidFill>
                <a:srgbClr val="434343"/>
              </a:solidFill>
              <a:latin typeface="Times New Roman"/>
              <a:ea typeface="Times New Roman"/>
              <a:cs typeface="Times New Roman"/>
              <a:sym typeface="Times New Roman"/>
            </a:endParaRPr>
          </a:p>
        </p:txBody>
      </p:sp>
      <p:sp>
        <p:nvSpPr>
          <p:cNvPr id="205" name="Google Shape;205;p26"/>
          <p:cNvSpPr txBox="1"/>
          <p:nvPr>
            <p:ph type="title"/>
          </p:nvPr>
        </p:nvSpPr>
        <p:spPr>
          <a:xfrm>
            <a:off x="607125" y="546525"/>
            <a:ext cx="34563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Model Selection</a:t>
            </a:r>
            <a:r>
              <a:rPr lang="en" sz="2400">
                <a:solidFill>
                  <a:srgbClr val="0C343D"/>
                </a:solidFill>
                <a:latin typeface="Times New Roman"/>
                <a:ea typeface="Times New Roman"/>
                <a:cs typeface="Times New Roman"/>
                <a:sym typeface="Times New Roman"/>
              </a:rPr>
              <a:t>   (cont.)</a:t>
            </a:r>
            <a:endParaRPr sz="2400">
              <a:solidFill>
                <a:srgbClr val="0C343D"/>
              </a:solidFill>
              <a:latin typeface="Times New Roman"/>
              <a:ea typeface="Times New Roman"/>
              <a:cs typeface="Times New Roman"/>
              <a:sym typeface="Times New Roman"/>
            </a:endParaRPr>
          </a:p>
        </p:txBody>
      </p:sp>
      <p:pic>
        <p:nvPicPr>
          <p:cNvPr id="206" name="Google Shape;206;p26"/>
          <p:cNvPicPr preferRelativeResize="0"/>
          <p:nvPr/>
        </p:nvPicPr>
        <p:blipFill>
          <a:blip r:embed="rId3">
            <a:alphaModFix/>
          </a:blip>
          <a:stretch>
            <a:fillRect/>
          </a:stretch>
        </p:blipFill>
        <p:spPr>
          <a:xfrm>
            <a:off x="4171775" y="726300"/>
            <a:ext cx="4754850" cy="38801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nvSpPr>
        <p:spPr>
          <a:xfrm>
            <a:off x="1939550" y="4771700"/>
            <a:ext cx="544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sp>
        <p:nvSpPr>
          <p:cNvPr id="212" name="Google Shape;212;p27"/>
          <p:cNvSpPr txBox="1"/>
          <p:nvPr>
            <p:ph type="title"/>
          </p:nvPr>
        </p:nvSpPr>
        <p:spPr>
          <a:xfrm>
            <a:off x="607125" y="546525"/>
            <a:ext cx="62871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Model Selection - Food Allergy Prediction </a:t>
            </a:r>
            <a:endParaRPr sz="2400">
              <a:solidFill>
                <a:srgbClr val="0C343D"/>
              </a:solidFill>
              <a:latin typeface="Times New Roman"/>
              <a:ea typeface="Times New Roman"/>
              <a:cs typeface="Times New Roman"/>
              <a:sym typeface="Times New Roman"/>
            </a:endParaRPr>
          </a:p>
        </p:txBody>
      </p:sp>
      <p:sp>
        <p:nvSpPr>
          <p:cNvPr id="213" name="Google Shape;213;p27"/>
          <p:cNvSpPr txBox="1"/>
          <p:nvPr/>
        </p:nvSpPr>
        <p:spPr>
          <a:xfrm>
            <a:off x="628050" y="1580950"/>
            <a:ext cx="7366200" cy="165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700">
                <a:solidFill>
                  <a:srgbClr val="434343"/>
                </a:solidFill>
                <a:latin typeface="Times New Roman"/>
                <a:ea typeface="Times New Roman"/>
                <a:cs typeface="Times New Roman"/>
                <a:sym typeface="Times New Roman"/>
              </a:rPr>
              <a:t>Cross-validation, F1 Score, Precision, and Recall  is </a:t>
            </a:r>
            <a:r>
              <a:rPr b="1" lang="en" sz="1700">
                <a:solidFill>
                  <a:srgbClr val="434343"/>
                </a:solidFill>
                <a:latin typeface="Times New Roman"/>
                <a:ea typeface="Times New Roman"/>
                <a:cs typeface="Times New Roman"/>
                <a:sym typeface="Times New Roman"/>
              </a:rPr>
              <a:t>primarily used in applied machine learning to estimate the skill of a machine learning model on unseen data</a:t>
            </a:r>
            <a:r>
              <a:rPr lang="en" sz="1700">
                <a:solidFill>
                  <a:srgbClr val="434343"/>
                </a:solidFill>
                <a:latin typeface="Times New Roman"/>
                <a:ea typeface="Times New Roman"/>
                <a:cs typeface="Times New Roman"/>
                <a:sym typeface="Times New Roman"/>
              </a:rPr>
              <a:t>. According to the evaluation </a:t>
            </a:r>
            <a:r>
              <a:rPr b="1" lang="en" sz="1700">
                <a:solidFill>
                  <a:srgbClr val="434343"/>
                </a:solidFill>
                <a:latin typeface="Times New Roman"/>
                <a:ea typeface="Times New Roman"/>
                <a:cs typeface="Times New Roman"/>
                <a:sym typeface="Times New Roman"/>
              </a:rPr>
              <a:t>LogisticRegression</a:t>
            </a:r>
            <a:r>
              <a:rPr lang="en" sz="1700">
                <a:solidFill>
                  <a:srgbClr val="434343"/>
                </a:solidFill>
                <a:latin typeface="Times New Roman"/>
                <a:ea typeface="Times New Roman"/>
                <a:cs typeface="Times New Roman"/>
                <a:sym typeface="Times New Roman"/>
              </a:rPr>
              <a:t>, </a:t>
            </a:r>
            <a:r>
              <a:rPr b="1" lang="en" sz="1700">
                <a:solidFill>
                  <a:srgbClr val="434343"/>
                </a:solidFill>
                <a:latin typeface="Times New Roman"/>
                <a:ea typeface="Times New Roman"/>
                <a:cs typeface="Times New Roman"/>
                <a:sym typeface="Times New Roman"/>
              </a:rPr>
              <a:t>RandomForest</a:t>
            </a:r>
            <a:r>
              <a:rPr lang="en" sz="1700">
                <a:solidFill>
                  <a:srgbClr val="434343"/>
                </a:solidFill>
                <a:latin typeface="Times New Roman"/>
                <a:ea typeface="Times New Roman"/>
                <a:cs typeface="Times New Roman"/>
                <a:sym typeface="Times New Roman"/>
              </a:rPr>
              <a:t>, and </a:t>
            </a:r>
            <a:r>
              <a:rPr b="1" lang="en" sz="1700">
                <a:solidFill>
                  <a:srgbClr val="434343"/>
                </a:solidFill>
                <a:latin typeface="Times New Roman"/>
                <a:ea typeface="Times New Roman"/>
                <a:cs typeface="Times New Roman"/>
                <a:sym typeface="Times New Roman"/>
              </a:rPr>
              <a:t>GaussianNB</a:t>
            </a:r>
            <a:r>
              <a:rPr lang="en" sz="1700">
                <a:solidFill>
                  <a:srgbClr val="434343"/>
                </a:solidFill>
                <a:latin typeface="Times New Roman"/>
                <a:ea typeface="Times New Roman"/>
                <a:cs typeface="Times New Roman"/>
                <a:sym typeface="Times New Roman"/>
              </a:rPr>
              <a:t> classifiers performed well. By considering the cross validation score and other factors, </a:t>
            </a:r>
            <a:r>
              <a:rPr b="1" lang="en" sz="1700">
                <a:solidFill>
                  <a:srgbClr val="434343"/>
                </a:solidFill>
                <a:latin typeface="Times New Roman"/>
                <a:ea typeface="Times New Roman"/>
                <a:cs typeface="Times New Roman"/>
                <a:sym typeface="Times New Roman"/>
              </a:rPr>
              <a:t>GaussianNB</a:t>
            </a:r>
            <a:r>
              <a:rPr lang="en" sz="1700">
                <a:solidFill>
                  <a:srgbClr val="434343"/>
                </a:solidFill>
                <a:latin typeface="Times New Roman"/>
                <a:ea typeface="Times New Roman"/>
                <a:cs typeface="Times New Roman"/>
                <a:sym typeface="Times New Roman"/>
              </a:rPr>
              <a:t> was </a:t>
            </a:r>
            <a:r>
              <a:rPr lang="en" sz="1700">
                <a:solidFill>
                  <a:srgbClr val="434343"/>
                </a:solidFill>
                <a:latin typeface="Times New Roman"/>
                <a:ea typeface="Times New Roman"/>
                <a:cs typeface="Times New Roman"/>
                <a:sym typeface="Times New Roman"/>
              </a:rPr>
              <a:t>chosen</a:t>
            </a:r>
            <a:r>
              <a:rPr lang="en" sz="1700">
                <a:solidFill>
                  <a:srgbClr val="434343"/>
                </a:solidFill>
                <a:latin typeface="Times New Roman"/>
                <a:ea typeface="Times New Roman"/>
                <a:cs typeface="Times New Roman"/>
                <a:sym typeface="Times New Roman"/>
              </a:rPr>
              <a:t> for final model.</a:t>
            </a:r>
            <a:endParaRPr sz="2100">
              <a:solidFill>
                <a:srgbClr val="434343"/>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607125" y="546525"/>
            <a:ext cx="62871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Model Selection - Food Type Prediction </a:t>
            </a:r>
            <a:endParaRPr sz="2400">
              <a:solidFill>
                <a:srgbClr val="0C343D"/>
              </a:solidFill>
              <a:latin typeface="Times New Roman"/>
              <a:ea typeface="Times New Roman"/>
              <a:cs typeface="Times New Roman"/>
              <a:sym typeface="Times New Roman"/>
            </a:endParaRPr>
          </a:p>
        </p:txBody>
      </p:sp>
      <p:sp>
        <p:nvSpPr>
          <p:cNvPr id="219" name="Google Shape;219;p28"/>
          <p:cNvSpPr txBox="1"/>
          <p:nvPr/>
        </p:nvSpPr>
        <p:spPr>
          <a:xfrm>
            <a:off x="628050" y="1580950"/>
            <a:ext cx="4051800" cy="255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700">
                <a:solidFill>
                  <a:srgbClr val="434343"/>
                </a:solidFill>
                <a:latin typeface="Times New Roman"/>
                <a:ea typeface="Times New Roman"/>
                <a:cs typeface="Times New Roman"/>
                <a:sym typeface="Times New Roman"/>
              </a:rPr>
              <a:t>Cross-validation, F1 Score, Precision, and Recall</a:t>
            </a:r>
            <a:r>
              <a:rPr lang="en" sz="1700">
                <a:solidFill>
                  <a:srgbClr val="434343"/>
                </a:solidFill>
                <a:latin typeface="Times New Roman"/>
                <a:ea typeface="Times New Roman"/>
                <a:cs typeface="Times New Roman"/>
                <a:sym typeface="Times New Roman"/>
              </a:rPr>
              <a:t> is </a:t>
            </a:r>
            <a:r>
              <a:rPr b="1" lang="en" sz="1700">
                <a:solidFill>
                  <a:srgbClr val="434343"/>
                </a:solidFill>
                <a:latin typeface="Times New Roman"/>
                <a:ea typeface="Times New Roman"/>
                <a:cs typeface="Times New Roman"/>
                <a:sym typeface="Times New Roman"/>
              </a:rPr>
              <a:t>primarily used in applied machine learning to estimate the skill of a machine learning model on unseen data</a:t>
            </a:r>
            <a:r>
              <a:rPr lang="en" sz="1700">
                <a:solidFill>
                  <a:srgbClr val="434343"/>
                </a:solidFill>
                <a:latin typeface="Times New Roman"/>
                <a:ea typeface="Times New Roman"/>
                <a:cs typeface="Times New Roman"/>
                <a:sym typeface="Times New Roman"/>
              </a:rPr>
              <a:t>. </a:t>
            </a:r>
            <a:r>
              <a:rPr lang="en" sz="1700">
                <a:solidFill>
                  <a:srgbClr val="434343"/>
                </a:solidFill>
                <a:latin typeface="Times New Roman"/>
                <a:ea typeface="Times New Roman"/>
                <a:cs typeface="Times New Roman"/>
                <a:sym typeface="Times New Roman"/>
              </a:rPr>
              <a:t>According to the evaluation </a:t>
            </a:r>
            <a:r>
              <a:rPr b="1" lang="en" sz="1700">
                <a:solidFill>
                  <a:srgbClr val="434343"/>
                </a:solidFill>
                <a:latin typeface="Times New Roman"/>
                <a:ea typeface="Times New Roman"/>
                <a:cs typeface="Times New Roman"/>
                <a:sym typeface="Times New Roman"/>
              </a:rPr>
              <a:t>Tree-Based Classifiers</a:t>
            </a:r>
            <a:r>
              <a:rPr lang="en" sz="1700">
                <a:solidFill>
                  <a:srgbClr val="434343"/>
                </a:solidFill>
                <a:latin typeface="Times New Roman"/>
                <a:ea typeface="Times New Roman"/>
                <a:cs typeface="Times New Roman"/>
                <a:sym typeface="Times New Roman"/>
              </a:rPr>
              <a:t> performed well. So, </a:t>
            </a:r>
            <a:r>
              <a:rPr b="1" lang="en" sz="1700">
                <a:solidFill>
                  <a:srgbClr val="434343"/>
                </a:solidFill>
                <a:latin typeface="Times New Roman"/>
                <a:ea typeface="Times New Roman"/>
                <a:cs typeface="Times New Roman"/>
                <a:sym typeface="Times New Roman"/>
              </a:rPr>
              <a:t>DecisionTreeClassifier</a:t>
            </a:r>
            <a:r>
              <a:rPr lang="en" sz="1700">
                <a:solidFill>
                  <a:srgbClr val="434343"/>
                </a:solidFill>
                <a:latin typeface="Times New Roman"/>
                <a:ea typeface="Times New Roman"/>
                <a:cs typeface="Times New Roman"/>
                <a:sym typeface="Times New Roman"/>
              </a:rPr>
              <a:t> was chosen for final model.</a:t>
            </a:r>
            <a:endParaRPr sz="1700">
              <a:solidFill>
                <a:srgbClr val="434343"/>
              </a:solidFill>
              <a:latin typeface="Times New Roman"/>
              <a:ea typeface="Times New Roman"/>
              <a:cs typeface="Times New Roman"/>
              <a:sym typeface="Times New Roman"/>
            </a:endParaRPr>
          </a:p>
        </p:txBody>
      </p:sp>
      <p:pic>
        <p:nvPicPr>
          <p:cNvPr id="220" name="Google Shape;220;p28"/>
          <p:cNvPicPr preferRelativeResize="0"/>
          <p:nvPr/>
        </p:nvPicPr>
        <p:blipFill>
          <a:blip r:embed="rId3">
            <a:alphaModFix/>
          </a:blip>
          <a:stretch>
            <a:fillRect/>
          </a:stretch>
        </p:blipFill>
        <p:spPr>
          <a:xfrm>
            <a:off x="4777525" y="1200725"/>
            <a:ext cx="4159350" cy="34781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607125" y="546525"/>
            <a:ext cx="24387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Real World Test</a:t>
            </a:r>
            <a:r>
              <a:rPr lang="en" sz="2400">
                <a:solidFill>
                  <a:srgbClr val="0C343D"/>
                </a:solidFill>
                <a:latin typeface="Times New Roman"/>
                <a:ea typeface="Times New Roman"/>
                <a:cs typeface="Times New Roman"/>
                <a:sym typeface="Times New Roman"/>
              </a:rPr>
              <a:t> </a:t>
            </a:r>
            <a:endParaRPr sz="2400">
              <a:solidFill>
                <a:srgbClr val="0C343D"/>
              </a:solidFill>
              <a:latin typeface="Times New Roman"/>
              <a:ea typeface="Times New Roman"/>
              <a:cs typeface="Times New Roman"/>
              <a:sym typeface="Times New Roman"/>
            </a:endParaRPr>
          </a:p>
        </p:txBody>
      </p:sp>
      <p:pic>
        <p:nvPicPr>
          <p:cNvPr id="226" name="Google Shape;226;p29"/>
          <p:cNvPicPr preferRelativeResize="0"/>
          <p:nvPr/>
        </p:nvPicPr>
        <p:blipFill>
          <a:blip r:embed="rId3">
            <a:alphaModFix/>
          </a:blip>
          <a:stretch>
            <a:fillRect/>
          </a:stretch>
        </p:blipFill>
        <p:spPr>
          <a:xfrm>
            <a:off x="414375" y="1287525"/>
            <a:ext cx="8577226" cy="1012825"/>
          </a:xfrm>
          <a:prstGeom prst="rect">
            <a:avLst/>
          </a:prstGeom>
          <a:noFill/>
          <a:ln>
            <a:noFill/>
          </a:ln>
        </p:spPr>
      </p:pic>
      <p:pic>
        <p:nvPicPr>
          <p:cNvPr id="227" name="Google Shape;227;p29"/>
          <p:cNvPicPr preferRelativeResize="0"/>
          <p:nvPr/>
        </p:nvPicPr>
        <p:blipFill>
          <a:blip r:embed="rId4">
            <a:alphaModFix/>
          </a:blip>
          <a:stretch>
            <a:fillRect/>
          </a:stretch>
        </p:blipFill>
        <p:spPr>
          <a:xfrm>
            <a:off x="414375" y="2375925"/>
            <a:ext cx="8577226" cy="2448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0"/>
          <p:cNvPicPr preferRelativeResize="0"/>
          <p:nvPr/>
        </p:nvPicPr>
        <p:blipFill>
          <a:blip r:embed="rId3">
            <a:alphaModFix/>
          </a:blip>
          <a:stretch>
            <a:fillRect/>
          </a:stretch>
        </p:blipFill>
        <p:spPr>
          <a:xfrm>
            <a:off x="207350" y="585525"/>
            <a:ext cx="8839200" cy="1638935"/>
          </a:xfrm>
          <a:prstGeom prst="rect">
            <a:avLst/>
          </a:prstGeom>
          <a:noFill/>
          <a:ln>
            <a:noFill/>
          </a:ln>
        </p:spPr>
      </p:pic>
      <p:sp>
        <p:nvSpPr>
          <p:cNvPr id="233" name="Google Shape;233;p30"/>
          <p:cNvSpPr txBox="1"/>
          <p:nvPr/>
        </p:nvSpPr>
        <p:spPr>
          <a:xfrm>
            <a:off x="326450" y="2620475"/>
            <a:ext cx="82092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700">
              <a:solidFill>
                <a:srgbClr val="434343"/>
              </a:solidFill>
              <a:latin typeface="Times New Roman"/>
              <a:ea typeface="Times New Roman"/>
              <a:cs typeface="Times New Roman"/>
              <a:sym typeface="Times New Roman"/>
            </a:endParaRPr>
          </a:p>
        </p:txBody>
      </p:sp>
      <p:sp>
        <p:nvSpPr>
          <p:cNvPr id="234" name="Google Shape;234;p30"/>
          <p:cNvSpPr txBox="1"/>
          <p:nvPr/>
        </p:nvSpPr>
        <p:spPr>
          <a:xfrm>
            <a:off x="445550" y="2663800"/>
            <a:ext cx="79710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700">
                <a:solidFill>
                  <a:srgbClr val="434343"/>
                </a:solidFill>
                <a:latin typeface="Times New Roman"/>
                <a:ea typeface="Times New Roman"/>
                <a:cs typeface="Times New Roman"/>
                <a:sym typeface="Times New Roman"/>
              </a:rPr>
              <a:t>For now, only the food allergy and the food type is predicted. I’m planning on implementing food item prediction also.</a:t>
            </a:r>
            <a:endParaRPr sz="1700">
              <a:solidFill>
                <a:srgbClr val="434343"/>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1026450" y="644775"/>
            <a:ext cx="4471200" cy="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0C343D"/>
                </a:solidFill>
                <a:latin typeface="Times New Roman"/>
                <a:ea typeface="Times New Roman"/>
                <a:cs typeface="Times New Roman"/>
                <a:sym typeface="Times New Roman"/>
              </a:rPr>
              <a:t>Ahamed M.F.A | IT19111070</a:t>
            </a:r>
            <a:endParaRPr sz="2500">
              <a:solidFill>
                <a:srgbClr val="0C343D"/>
              </a:solidFill>
              <a:latin typeface="Times New Roman"/>
              <a:ea typeface="Times New Roman"/>
              <a:cs typeface="Times New Roman"/>
              <a:sym typeface="Times New Roman"/>
            </a:endParaRPr>
          </a:p>
        </p:txBody>
      </p:sp>
      <p:sp>
        <p:nvSpPr>
          <p:cNvPr id="240" name="Google Shape;240;p31"/>
          <p:cNvSpPr txBox="1"/>
          <p:nvPr>
            <p:ph type="title"/>
          </p:nvPr>
        </p:nvSpPr>
        <p:spPr>
          <a:xfrm>
            <a:off x="1459575" y="2194600"/>
            <a:ext cx="3241200" cy="3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solidFill>
                  <a:srgbClr val="666666"/>
                </a:solidFill>
                <a:latin typeface="Times New Roman"/>
                <a:ea typeface="Times New Roman"/>
                <a:cs typeface="Times New Roman"/>
                <a:sym typeface="Times New Roman"/>
              </a:rPr>
              <a:t>Individual Component: </a:t>
            </a:r>
            <a:endParaRPr b="0">
              <a:solidFill>
                <a:srgbClr val="666666"/>
              </a:solidFill>
              <a:latin typeface="Times New Roman"/>
              <a:ea typeface="Times New Roman"/>
              <a:cs typeface="Times New Roman"/>
              <a:sym typeface="Times New Roman"/>
            </a:endParaRPr>
          </a:p>
        </p:txBody>
      </p:sp>
      <p:sp>
        <p:nvSpPr>
          <p:cNvPr id="241" name="Google Shape;241;p31"/>
          <p:cNvSpPr txBox="1"/>
          <p:nvPr>
            <p:ph type="title"/>
          </p:nvPr>
        </p:nvSpPr>
        <p:spPr>
          <a:xfrm>
            <a:off x="1026450" y="3073000"/>
            <a:ext cx="6870900" cy="7566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0000"/>
              </a:buClr>
              <a:buSzPts val="2400"/>
              <a:buFont typeface="Arial"/>
              <a:buNone/>
            </a:pPr>
            <a:r>
              <a:rPr lang="en" sz="2400">
                <a:solidFill>
                  <a:srgbClr val="0C343D"/>
                </a:solidFill>
                <a:latin typeface="Times New Roman"/>
                <a:ea typeface="Times New Roman"/>
                <a:cs typeface="Times New Roman"/>
                <a:sym typeface="Times New Roman"/>
              </a:rPr>
              <a:t>Allergy Free Recipe</a:t>
            </a:r>
            <a:r>
              <a:rPr b="0" lang="en" sz="2400">
                <a:solidFill>
                  <a:srgbClr val="0C343D"/>
                </a:solidFill>
                <a:latin typeface="Times New Roman"/>
                <a:ea typeface="Times New Roman"/>
                <a:cs typeface="Times New Roman"/>
                <a:sym typeface="Times New Roman"/>
              </a:rPr>
              <a:t> and </a:t>
            </a:r>
            <a:r>
              <a:rPr lang="en" sz="2400">
                <a:solidFill>
                  <a:srgbClr val="0C343D"/>
                </a:solidFill>
                <a:latin typeface="Times New Roman"/>
                <a:ea typeface="Times New Roman"/>
                <a:cs typeface="Times New Roman"/>
                <a:sym typeface="Times New Roman"/>
              </a:rPr>
              <a:t>Food Restriction</a:t>
            </a:r>
            <a:r>
              <a:rPr b="0" lang="en" sz="2400">
                <a:solidFill>
                  <a:srgbClr val="0C343D"/>
                </a:solidFill>
                <a:latin typeface="Times New Roman"/>
                <a:ea typeface="Times New Roman"/>
                <a:cs typeface="Times New Roman"/>
                <a:sym typeface="Times New Roman"/>
              </a:rPr>
              <a:t> App</a:t>
            </a:r>
            <a:endParaRPr b="0" sz="2400">
              <a:solidFill>
                <a:srgbClr val="0C343D"/>
              </a:solidFill>
              <a:latin typeface="Times New Roman"/>
              <a:ea typeface="Times New Roman"/>
              <a:cs typeface="Times New Roman"/>
              <a:sym typeface="Times New Roman"/>
            </a:endParaRPr>
          </a:p>
        </p:txBody>
      </p:sp>
      <p:pic>
        <p:nvPicPr>
          <p:cNvPr id="242" name="Google Shape;242;p31"/>
          <p:cNvPicPr preferRelativeResize="0"/>
          <p:nvPr/>
        </p:nvPicPr>
        <p:blipFill>
          <a:blip r:embed="rId3">
            <a:alphaModFix/>
          </a:blip>
          <a:stretch>
            <a:fillRect/>
          </a:stretch>
        </p:blipFill>
        <p:spPr>
          <a:xfrm>
            <a:off x="5905650" y="474250"/>
            <a:ext cx="2398975" cy="2398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863475" y="309725"/>
            <a:ext cx="8066400" cy="8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rgbClr val="0C343D"/>
                </a:solidFill>
                <a:latin typeface="Times New Roman"/>
                <a:ea typeface="Times New Roman"/>
                <a:cs typeface="Times New Roman"/>
                <a:sym typeface="Times New Roman"/>
              </a:rPr>
              <a:t>Supervisor: Ms. Manori Gamage</a:t>
            </a:r>
            <a:endParaRPr b="0" sz="2400">
              <a:solidFill>
                <a:srgbClr val="0C343D"/>
              </a:solidFill>
              <a:latin typeface="Times New Roman"/>
              <a:ea typeface="Times New Roman"/>
              <a:cs typeface="Times New Roman"/>
              <a:sym typeface="Times New Roman"/>
            </a:endParaRPr>
          </a:p>
          <a:p>
            <a:pPr indent="0" lvl="0" marL="0" rtl="0" algn="l">
              <a:spcBef>
                <a:spcPts val="0"/>
              </a:spcBef>
              <a:spcAft>
                <a:spcPts val="0"/>
              </a:spcAft>
              <a:buNone/>
            </a:pPr>
            <a:r>
              <a:rPr b="0" lang="en" sz="2400">
                <a:solidFill>
                  <a:srgbClr val="0C343D"/>
                </a:solidFill>
                <a:latin typeface="Times New Roman"/>
                <a:ea typeface="Times New Roman"/>
                <a:cs typeface="Times New Roman"/>
                <a:sym typeface="Times New Roman"/>
              </a:rPr>
              <a:t>Co-Supervisor: Ms. Chathurangika </a:t>
            </a:r>
            <a:r>
              <a:rPr b="0" lang="en" sz="2400">
                <a:solidFill>
                  <a:srgbClr val="0C343D"/>
                </a:solidFill>
                <a:latin typeface="Times New Roman"/>
                <a:ea typeface="Times New Roman"/>
                <a:cs typeface="Times New Roman"/>
                <a:sym typeface="Times New Roman"/>
              </a:rPr>
              <a:t>Kahandawaarachchi</a:t>
            </a:r>
            <a:endParaRPr b="0" sz="2400">
              <a:solidFill>
                <a:srgbClr val="0C343D"/>
              </a:solidFill>
              <a:latin typeface="Times New Roman"/>
              <a:ea typeface="Times New Roman"/>
              <a:cs typeface="Times New Roman"/>
              <a:sym typeface="Times New Roman"/>
            </a:endParaRPr>
          </a:p>
        </p:txBody>
      </p:sp>
      <p:sp>
        <p:nvSpPr>
          <p:cNvPr id="98" name="Google Shape;98;p14"/>
          <p:cNvSpPr txBox="1"/>
          <p:nvPr>
            <p:ph idx="1" type="body"/>
          </p:nvPr>
        </p:nvSpPr>
        <p:spPr>
          <a:xfrm>
            <a:off x="863475" y="1852500"/>
            <a:ext cx="41475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Group Members:</a:t>
            </a:r>
            <a:endParaRPr sz="1800">
              <a:solidFill>
                <a:srgbClr val="434343"/>
              </a:solidFill>
              <a:latin typeface="Times New Roman"/>
              <a:ea typeface="Times New Roman"/>
              <a:cs typeface="Times New Roman"/>
              <a:sym typeface="Times New Roman"/>
            </a:endParaRPr>
          </a:p>
          <a:p>
            <a:pPr indent="-325755" lvl="0" marL="457200" rtl="0" algn="l">
              <a:lnSpc>
                <a:spcPct val="100000"/>
              </a:lnSpc>
              <a:spcBef>
                <a:spcPts val="1200"/>
              </a:spcBef>
              <a:spcAft>
                <a:spcPts val="0"/>
              </a:spcAft>
              <a:buClr>
                <a:srgbClr val="000000"/>
              </a:buClr>
              <a:buSzPct val="100000"/>
              <a:buFont typeface="Times New Roman"/>
              <a:buAutoNum type="arabicPeriod"/>
            </a:pPr>
            <a:r>
              <a:rPr lang="en" sz="1800">
                <a:solidFill>
                  <a:srgbClr val="000000"/>
                </a:solidFill>
                <a:latin typeface="Times New Roman"/>
                <a:ea typeface="Times New Roman"/>
                <a:cs typeface="Times New Roman"/>
                <a:sym typeface="Times New Roman"/>
              </a:rPr>
              <a:t>Nawarathne I.K.S.S. | IT19213972</a:t>
            </a:r>
            <a:endParaRPr sz="18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325755" lvl="0" marL="457200" rtl="0" algn="l">
              <a:lnSpc>
                <a:spcPct val="100000"/>
              </a:lnSpc>
              <a:spcBef>
                <a:spcPts val="0"/>
              </a:spcBef>
              <a:spcAft>
                <a:spcPts val="0"/>
              </a:spcAft>
              <a:buClr>
                <a:srgbClr val="000000"/>
              </a:buClr>
              <a:buSzPct val="100000"/>
              <a:buFont typeface="Times New Roman"/>
              <a:buAutoNum type="arabicPeriod"/>
            </a:pPr>
            <a:r>
              <a:rPr lang="en" sz="1800">
                <a:solidFill>
                  <a:srgbClr val="000000"/>
                </a:solidFill>
                <a:latin typeface="Times New Roman"/>
                <a:ea typeface="Times New Roman"/>
                <a:cs typeface="Times New Roman"/>
                <a:sym typeface="Times New Roman"/>
              </a:rPr>
              <a:t>Ahamed M.F.A | IT19111070 </a:t>
            </a:r>
            <a:endParaRPr sz="18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325755" lvl="0" marL="457200" rtl="0" algn="l">
              <a:lnSpc>
                <a:spcPct val="100000"/>
              </a:lnSpc>
              <a:spcBef>
                <a:spcPts val="0"/>
              </a:spcBef>
              <a:spcAft>
                <a:spcPts val="0"/>
              </a:spcAft>
              <a:buClr>
                <a:srgbClr val="000000"/>
              </a:buClr>
              <a:buSzPct val="100000"/>
              <a:buFont typeface="Times New Roman"/>
              <a:buAutoNum type="arabicPeriod"/>
            </a:pPr>
            <a:r>
              <a:rPr lang="en" sz="1800">
                <a:solidFill>
                  <a:srgbClr val="000000"/>
                </a:solidFill>
                <a:latin typeface="Times New Roman"/>
                <a:ea typeface="Times New Roman"/>
                <a:cs typeface="Times New Roman"/>
                <a:sym typeface="Times New Roman"/>
              </a:rPr>
              <a:t>Muhassan Faizal | IT19212050</a:t>
            </a:r>
            <a:endParaRPr sz="18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325755" lvl="0" marL="457200" rtl="0" algn="l">
              <a:lnSpc>
                <a:spcPct val="100000"/>
              </a:lnSpc>
              <a:spcBef>
                <a:spcPts val="0"/>
              </a:spcBef>
              <a:spcAft>
                <a:spcPts val="0"/>
              </a:spcAft>
              <a:buClr>
                <a:srgbClr val="000000"/>
              </a:buClr>
              <a:buSzPct val="100000"/>
              <a:buFont typeface="Times New Roman"/>
              <a:buAutoNum type="arabicPeriod"/>
            </a:pPr>
            <a:r>
              <a:rPr lang="en" sz="1800">
                <a:solidFill>
                  <a:srgbClr val="000000"/>
                </a:solidFill>
                <a:latin typeface="Times New Roman"/>
                <a:ea typeface="Times New Roman"/>
                <a:cs typeface="Times New Roman"/>
                <a:sym typeface="Times New Roman"/>
              </a:rPr>
              <a:t>Chirathma V G B | IT19218090 </a:t>
            </a:r>
            <a:endParaRPr sz="18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nvSpPr>
        <p:spPr>
          <a:xfrm>
            <a:off x="805900" y="615600"/>
            <a:ext cx="2754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0C343D"/>
                </a:solidFill>
                <a:latin typeface="Times New Roman"/>
                <a:ea typeface="Times New Roman"/>
                <a:cs typeface="Times New Roman"/>
                <a:sym typeface="Times New Roman"/>
              </a:rPr>
              <a:t>Research Problem</a:t>
            </a:r>
            <a:endParaRPr sz="2400">
              <a:solidFill>
                <a:srgbClr val="0C343D"/>
              </a:solidFill>
              <a:latin typeface="Times New Roman"/>
              <a:ea typeface="Times New Roman"/>
              <a:cs typeface="Times New Roman"/>
              <a:sym typeface="Times New Roman"/>
            </a:endParaRPr>
          </a:p>
        </p:txBody>
      </p:sp>
      <p:sp>
        <p:nvSpPr>
          <p:cNvPr id="248" name="Google Shape;248;p32"/>
          <p:cNvSpPr txBox="1"/>
          <p:nvPr/>
        </p:nvSpPr>
        <p:spPr>
          <a:xfrm>
            <a:off x="776998" y="1697944"/>
            <a:ext cx="75900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Food Lovers Who have Allergy wants to taste the food Everyone enjoying</a:t>
            </a:r>
            <a:endParaRPr sz="1800">
              <a:latin typeface="Times New Roman"/>
              <a:ea typeface="Times New Roman"/>
              <a:cs typeface="Times New Roman"/>
              <a:sym typeface="Times New Roman"/>
            </a:endParaRPr>
          </a:p>
          <a:p>
            <a:pPr indent="-285750" lvl="0" marL="285750" marR="0" rtl="0" algn="l">
              <a:lnSpc>
                <a:spcPct val="20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People want safety Food Recipes which not go against their </a:t>
            </a:r>
            <a:r>
              <a:rPr lang="en" sz="1800">
                <a:latin typeface="Times New Roman"/>
                <a:ea typeface="Times New Roman"/>
                <a:cs typeface="Times New Roman"/>
                <a:sym typeface="Times New Roman"/>
              </a:rPr>
              <a:t>beliefs</a:t>
            </a:r>
            <a:endParaRPr sz="1800">
              <a:latin typeface="Times New Roman"/>
              <a:ea typeface="Times New Roman"/>
              <a:cs typeface="Times New Roman"/>
              <a:sym typeface="Times New Roman"/>
            </a:endParaRPr>
          </a:p>
          <a:p>
            <a:pPr indent="-285750" lvl="0" marL="285750" marR="0" rtl="0" algn="l">
              <a:lnSpc>
                <a:spcPct val="20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Connecting the people with same allergy </a:t>
            </a:r>
            <a:endParaRPr sz="1800">
              <a:latin typeface="Times New Roman"/>
              <a:ea typeface="Times New Roman"/>
              <a:cs typeface="Times New Roman"/>
              <a:sym typeface="Times New Roman"/>
            </a:endParaRPr>
          </a:p>
          <a:p>
            <a:pPr indent="-171450" lvl="0" marL="285750" marR="0" rtl="0" algn="l">
              <a:spcBef>
                <a:spcPts val="0"/>
              </a:spcBef>
              <a:spcAft>
                <a:spcPts val="0"/>
              </a:spcAft>
              <a:buClr>
                <a:srgbClr val="000000"/>
              </a:buClr>
              <a:buSzPts val="1800"/>
              <a:buFont typeface="Arial"/>
              <a:buNone/>
            </a:pPr>
            <a:r>
              <a:t/>
            </a:r>
            <a:endParaRPr sz="1800">
              <a:solidFill>
                <a:srgbClr val="000000"/>
              </a:solidFill>
              <a:latin typeface="Calibri"/>
              <a:ea typeface="Calibri"/>
              <a:cs typeface="Calibri"/>
              <a:sym typeface="Calibri"/>
            </a:endParaRPr>
          </a:p>
        </p:txBody>
      </p:sp>
      <p:sp>
        <p:nvSpPr>
          <p:cNvPr id="249" name="Google Shape;249;p32"/>
          <p:cNvSpPr txBox="1"/>
          <p:nvPr/>
        </p:nvSpPr>
        <p:spPr>
          <a:xfrm>
            <a:off x="1917900" y="4728000"/>
            <a:ext cx="530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nvSpPr>
        <p:spPr>
          <a:xfrm>
            <a:off x="805900" y="615600"/>
            <a:ext cx="4821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0C343D"/>
                </a:solidFill>
                <a:latin typeface="Times New Roman"/>
                <a:ea typeface="Times New Roman"/>
                <a:cs typeface="Times New Roman"/>
                <a:sym typeface="Times New Roman"/>
              </a:rPr>
              <a:t>Work </a:t>
            </a:r>
            <a:r>
              <a:rPr b="1" lang="en" sz="2400">
                <a:solidFill>
                  <a:srgbClr val="0C343D"/>
                </a:solidFill>
                <a:latin typeface="Times New Roman"/>
                <a:ea typeface="Times New Roman"/>
                <a:cs typeface="Times New Roman"/>
                <a:sym typeface="Times New Roman"/>
              </a:rPr>
              <a:t>Breakdown</a:t>
            </a:r>
            <a:r>
              <a:rPr b="1" lang="en" sz="2400">
                <a:solidFill>
                  <a:srgbClr val="0C343D"/>
                </a:solidFill>
                <a:latin typeface="Times New Roman"/>
                <a:ea typeface="Times New Roman"/>
                <a:cs typeface="Times New Roman"/>
                <a:sym typeface="Times New Roman"/>
              </a:rPr>
              <a:t> Structure</a:t>
            </a:r>
            <a:endParaRPr sz="2400">
              <a:solidFill>
                <a:srgbClr val="0C343D"/>
              </a:solidFill>
              <a:latin typeface="Times New Roman"/>
              <a:ea typeface="Times New Roman"/>
              <a:cs typeface="Times New Roman"/>
              <a:sym typeface="Times New Roman"/>
            </a:endParaRPr>
          </a:p>
        </p:txBody>
      </p:sp>
      <p:pic>
        <p:nvPicPr>
          <p:cNvPr descr="Diagram&#10;&#10;Description automatically generated" id="255" name="Google Shape;255;p33"/>
          <p:cNvPicPr preferRelativeResize="0"/>
          <p:nvPr/>
        </p:nvPicPr>
        <p:blipFill rotWithShape="1">
          <a:blip r:embed="rId3">
            <a:alphaModFix/>
          </a:blip>
          <a:srcRect b="0" l="0" r="0" t="0"/>
          <a:stretch/>
        </p:blipFill>
        <p:spPr>
          <a:xfrm>
            <a:off x="913975" y="1277825"/>
            <a:ext cx="6105724" cy="3271600"/>
          </a:xfrm>
          <a:prstGeom prst="rect">
            <a:avLst/>
          </a:prstGeom>
          <a:noFill/>
          <a:ln>
            <a:noFill/>
          </a:ln>
        </p:spPr>
      </p:pic>
      <p:sp>
        <p:nvSpPr>
          <p:cNvPr id="256" name="Google Shape;256;p33"/>
          <p:cNvSpPr txBox="1"/>
          <p:nvPr/>
        </p:nvSpPr>
        <p:spPr>
          <a:xfrm>
            <a:off x="1917900" y="4728000"/>
            <a:ext cx="530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nvSpPr>
        <p:spPr>
          <a:xfrm>
            <a:off x="805900" y="604750"/>
            <a:ext cx="2754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0C343D"/>
                </a:solidFill>
                <a:latin typeface="Times New Roman"/>
                <a:ea typeface="Times New Roman"/>
                <a:cs typeface="Times New Roman"/>
                <a:sym typeface="Times New Roman"/>
              </a:rPr>
              <a:t>Technologies Used</a:t>
            </a:r>
            <a:endParaRPr sz="2400">
              <a:solidFill>
                <a:srgbClr val="0C343D"/>
              </a:solidFill>
              <a:latin typeface="Times New Roman"/>
              <a:ea typeface="Times New Roman"/>
              <a:cs typeface="Times New Roman"/>
              <a:sym typeface="Times New Roman"/>
            </a:endParaRPr>
          </a:p>
        </p:txBody>
      </p:sp>
      <p:sp>
        <p:nvSpPr>
          <p:cNvPr id="262" name="Google Shape;262;p34"/>
          <p:cNvSpPr txBox="1"/>
          <p:nvPr/>
        </p:nvSpPr>
        <p:spPr>
          <a:xfrm>
            <a:off x="805900" y="1274500"/>
            <a:ext cx="5238600" cy="9234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React Native                        4. </a:t>
            </a:r>
            <a:r>
              <a:rPr lang="en" sz="1800">
                <a:latin typeface="Times New Roman"/>
                <a:ea typeface="Times New Roman"/>
                <a:cs typeface="Times New Roman"/>
                <a:sym typeface="Times New Roman"/>
              </a:rPr>
              <a:t>Nodejs</a:t>
            </a:r>
            <a:endParaRPr sz="1800">
              <a:latin typeface="Times New Roman"/>
              <a:ea typeface="Times New Roman"/>
              <a:cs typeface="Times New Roman"/>
              <a:sym typeface="Times New Roman"/>
            </a:endParaRPr>
          </a:p>
          <a:p>
            <a:pPr indent="-342900" lvl="0" marL="457200" marR="0" rtl="0" algn="l">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Machine Learning               5. Python</a:t>
            </a:r>
            <a:endParaRPr sz="1800">
              <a:latin typeface="Times New Roman"/>
              <a:ea typeface="Times New Roman"/>
              <a:cs typeface="Times New Roman"/>
              <a:sym typeface="Times New Roman"/>
            </a:endParaRPr>
          </a:p>
          <a:p>
            <a:pPr indent="-342900" lvl="0" marL="457200" marR="0" rtl="0" algn="l">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Firebase 			</a:t>
            </a:r>
            <a:endParaRPr sz="1800">
              <a:latin typeface="Times New Roman"/>
              <a:ea typeface="Times New Roman"/>
              <a:cs typeface="Times New Roman"/>
              <a:sym typeface="Times New Roman"/>
            </a:endParaRPr>
          </a:p>
        </p:txBody>
      </p:sp>
      <p:sp>
        <p:nvSpPr>
          <p:cNvPr id="263" name="Google Shape;263;p34"/>
          <p:cNvSpPr txBox="1"/>
          <p:nvPr/>
        </p:nvSpPr>
        <p:spPr>
          <a:xfrm>
            <a:off x="805900" y="2197900"/>
            <a:ext cx="4467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0C343D"/>
                </a:solidFill>
                <a:latin typeface="Times New Roman"/>
                <a:ea typeface="Times New Roman"/>
                <a:cs typeface="Times New Roman"/>
                <a:sym typeface="Times New Roman"/>
              </a:rPr>
              <a:t>Application of Technologies</a:t>
            </a:r>
            <a:endParaRPr sz="2400">
              <a:solidFill>
                <a:srgbClr val="0C343D"/>
              </a:solidFill>
              <a:latin typeface="Times New Roman"/>
              <a:ea typeface="Times New Roman"/>
              <a:cs typeface="Times New Roman"/>
              <a:sym typeface="Times New Roman"/>
            </a:endParaRPr>
          </a:p>
        </p:txBody>
      </p:sp>
      <p:graphicFrame>
        <p:nvGraphicFramePr>
          <p:cNvPr id="264" name="Google Shape;264;p34"/>
          <p:cNvGraphicFramePr/>
          <p:nvPr/>
        </p:nvGraphicFramePr>
        <p:xfrm>
          <a:off x="674261" y="2694344"/>
          <a:ext cx="3000000" cy="3000000"/>
        </p:xfrm>
        <a:graphic>
          <a:graphicData uri="http://schemas.openxmlformats.org/drawingml/2006/table">
            <a:tbl>
              <a:tblPr bandRow="1" firstRow="1">
                <a:noFill/>
                <a:tableStyleId>{4FA2A909-D626-4804-889A-0B46A5BF0B64}</a:tableStyleId>
              </a:tblPr>
              <a:tblGrid>
                <a:gridCol w="3897750"/>
                <a:gridCol w="3897750"/>
              </a:tblGrid>
              <a:tr h="393925">
                <a:tc>
                  <a:txBody>
                    <a:bodyPr/>
                    <a:lstStyle/>
                    <a:p>
                      <a:pPr indent="0" lvl="0" marL="0" marR="0" rtl="0" algn="l">
                        <a:lnSpc>
                          <a:spcPct val="100000"/>
                        </a:lnSpc>
                        <a:spcBef>
                          <a:spcPts val="0"/>
                        </a:spcBef>
                        <a:spcAft>
                          <a:spcPts val="0"/>
                        </a:spcAft>
                        <a:buClr>
                          <a:srgbClr val="000000"/>
                        </a:buClr>
                        <a:buSzPts val="1800"/>
                        <a:buFont typeface="Calibri"/>
                        <a:buNone/>
                      </a:pPr>
                      <a:r>
                        <a:rPr lang="en" u="none" cap="none" strike="noStrike">
                          <a:solidFill>
                            <a:srgbClr val="000000"/>
                          </a:solidFill>
                          <a:latin typeface="Times New Roman"/>
                          <a:ea typeface="Times New Roman"/>
                          <a:cs typeface="Times New Roman"/>
                          <a:sym typeface="Times New Roman"/>
                        </a:rPr>
                        <a:t>Firebase</a:t>
                      </a:r>
                      <a:endParaRPr>
                        <a:latin typeface="Times New Roman"/>
                        <a:ea typeface="Times New Roman"/>
                        <a:cs typeface="Times New Roman"/>
                        <a:sym typeface="Times New Roman"/>
                      </a:endParaRPr>
                    </a:p>
                    <a:p>
                      <a:pPr indent="0" lvl="0" marL="0" marR="0" rtl="0" algn="l">
                        <a:spcBef>
                          <a:spcPts val="0"/>
                        </a:spcBef>
                        <a:spcAft>
                          <a:spcPts val="0"/>
                        </a:spcAft>
                        <a:buNone/>
                      </a:pPr>
                      <a:r>
                        <a:t/>
                      </a:r>
                      <a:endParaRPr>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Calibri"/>
                        <a:buNone/>
                      </a:pPr>
                      <a:r>
                        <a:rPr lang="en">
                          <a:solidFill>
                            <a:srgbClr val="000000"/>
                          </a:solidFill>
                          <a:latin typeface="Times New Roman"/>
                          <a:ea typeface="Times New Roman"/>
                          <a:cs typeface="Times New Roman"/>
                          <a:sym typeface="Times New Roman"/>
                        </a:rPr>
                        <a:t>Realtime database.</a:t>
                      </a:r>
                      <a:endParaRPr>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en">
                          <a:latin typeface="Times New Roman"/>
                          <a:ea typeface="Times New Roman"/>
                          <a:cs typeface="Times New Roman"/>
                          <a:sym typeface="Times New Roman"/>
                        </a:rPr>
                        <a:t>Managing The Forum Discussion</a:t>
                      </a:r>
                      <a:endParaRPr>
                        <a:latin typeface="Times New Roman"/>
                        <a:ea typeface="Times New Roman"/>
                        <a:cs typeface="Times New Roman"/>
                        <a:sym typeface="Times New Roman"/>
                      </a:endParaRPr>
                    </a:p>
                  </a:txBody>
                  <a:tcPr marT="45725" marB="45725" marR="91450" marL="91450"/>
                </a:tc>
              </a:tr>
              <a:tr h="393925">
                <a:tc>
                  <a:txBody>
                    <a:bodyPr/>
                    <a:lstStyle/>
                    <a:p>
                      <a:pPr indent="0" lvl="0" marL="0" marR="0" rtl="0" algn="l">
                        <a:lnSpc>
                          <a:spcPct val="100000"/>
                        </a:lnSpc>
                        <a:spcBef>
                          <a:spcPts val="0"/>
                        </a:spcBef>
                        <a:spcAft>
                          <a:spcPts val="0"/>
                        </a:spcAft>
                        <a:buClr>
                          <a:srgbClr val="000000"/>
                        </a:buClr>
                        <a:buSzPts val="1800"/>
                        <a:buFont typeface="Calibri"/>
                        <a:buNone/>
                      </a:pPr>
                      <a:r>
                        <a:rPr lang="en">
                          <a:solidFill>
                            <a:srgbClr val="000000"/>
                          </a:solidFill>
                          <a:latin typeface="Times New Roman"/>
                          <a:ea typeface="Times New Roman"/>
                          <a:cs typeface="Times New Roman"/>
                          <a:sym typeface="Times New Roman"/>
                        </a:rPr>
                        <a:t>Machine Learning</a:t>
                      </a:r>
                      <a:endParaRPr>
                        <a:latin typeface="Times New Roman"/>
                        <a:ea typeface="Times New Roman"/>
                        <a:cs typeface="Times New Roman"/>
                        <a:sym typeface="Times New Roman"/>
                      </a:endParaRPr>
                    </a:p>
                    <a:p>
                      <a:pPr indent="0" lvl="0" marL="0" marR="0" rtl="0" algn="l">
                        <a:spcBef>
                          <a:spcPts val="0"/>
                        </a:spcBef>
                        <a:spcAft>
                          <a:spcPts val="0"/>
                        </a:spcAft>
                        <a:buNone/>
                      </a:pPr>
                      <a:r>
                        <a:t/>
                      </a:r>
                      <a:endParaRPr>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
                          <a:latin typeface="Times New Roman"/>
                          <a:ea typeface="Times New Roman"/>
                          <a:cs typeface="Times New Roman"/>
                          <a:sym typeface="Times New Roman"/>
                        </a:rPr>
                        <a:t>Processing the data set and classify the food recipes </a:t>
                      </a:r>
                      <a:endParaRPr>
                        <a:latin typeface="Times New Roman"/>
                        <a:ea typeface="Times New Roman"/>
                        <a:cs typeface="Times New Roman"/>
                        <a:sym typeface="Times New Roman"/>
                      </a:endParaRPr>
                    </a:p>
                  </a:txBody>
                  <a:tcPr marT="45725" marB="45725" marR="91450" marL="91450"/>
                </a:tc>
              </a:tr>
              <a:tr h="393925">
                <a:tc>
                  <a:txBody>
                    <a:bodyPr/>
                    <a:lstStyle/>
                    <a:p>
                      <a:pPr indent="0" lvl="0" marL="0" marR="0" rtl="0" algn="l">
                        <a:lnSpc>
                          <a:spcPct val="100000"/>
                        </a:lnSpc>
                        <a:spcBef>
                          <a:spcPts val="0"/>
                        </a:spcBef>
                        <a:spcAft>
                          <a:spcPts val="0"/>
                        </a:spcAft>
                        <a:buClr>
                          <a:srgbClr val="000000"/>
                        </a:buClr>
                        <a:buSzPts val="1800"/>
                        <a:buFont typeface="Calibri"/>
                        <a:buNone/>
                      </a:pPr>
                      <a:r>
                        <a:rPr lang="en">
                          <a:solidFill>
                            <a:srgbClr val="000000"/>
                          </a:solidFill>
                          <a:latin typeface="Times New Roman"/>
                          <a:ea typeface="Times New Roman"/>
                          <a:cs typeface="Times New Roman"/>
                          <a:sym typeface="Times New Roman"/>
                        </a:rPr>
                        <a:t>React native</a:t>
                      </a:r>
                      <a:endParaRPr>
                        <a:latin typeface="Times New Roman"/>
                        <a:ea typeface="Times New Roman"/>
                        <a:cs typeface="Times New Roman"/>
                        <a:sym typeface="Times New Roman"/>
                      </a:endParaRPr>
                    </a:p>
                    <a:p>
                      <a:pPr indent="0" lvl="0" marL="0" marR="0" rtl="0" algn="l">
                        <a:spcBef>
                          <a:spcPts val="0"/>
                        </a:spcBef>
                        <a:spcAft>
                          <a:spcPts val="0"/>
                        </a:spcAft>
                        <a:buNone/>
                      </a:pPr>
                      <a:r>
                        <a:t/>
                      </a:r>
                      <a:endParaRPr>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
                          <a:latin typeface="Times New Roman"/>
                          <a:ea typeface="Times New Roman"/>
                          <a:cs typeface="Times New Roman"/>
                          <a:sym typeface="Times New Roman"/>
                        </a:rPr>
                        <a:t>Creating mobile app and the Interfaces</a:t>
                      </a:r>
                      <a:endParaRPr>
                        <a:latin typeface="Times New Roman"/>
                        <a:ea typeface="Times New Roman"/>
                        <a:cs typeface="Times New Roman"/>
                        <a:sym typeface="Times New Roman"/>
                      </a:endParaRPr>
                    </a:p>
                  </a:txBody>
                  <a:tcPr marT="45725" marB="45725" marR="91450" marL="91450"/>
                </a:tc>
              </a:tr>
              <a:tr h="393925">
                <a:tc>
                  <a:txBody>
                    <a:bodyPr/>
                    <a:lstStyle/>
                    <a:p>
                      <a:pPr indent="0" lvl="0" marL="0" marR="0" rtl="0" algn="l">
                        <a:lnSpc>
                          <a:spcPct val="100000"/>
                        </a:lnSpc>
                        <a:spcBef>
                          <a:spcPts val="0"/>
                        </a:spcBef>
                        <a:spcAft>
                          <a:spcPts val="0"/>
                        </a:spcAft>
                        <a:buClr>
                          <a:srgbClr val="000000"/>
                        </a:buClr>
                        <a:buSzPts val="1800"/>
                        <a:buFont typeface="Calibri"/>
                        <a:buNone/>
                      </a:pPr>
                      <a:r>
                        <a:rPr lang="en">
                          <a:solidFill>
                            <a:srgbClr val="000000"/>
                          </a:solidFill>
                          <a:latin typeface="Times New Roman"/>
                          <a:ea typeface="Times New Roman"/>
                          <a:cs typeface="Times New Roman"/>
                          <a:sym typeface="Times New Roman"/>
                        </a:rPr>
                        <a:t>Node.js</a:t>
                      </a:r>
                      <a:endParaRPr>
                        <a:latin typeface="Times New Roman"/>
                        <a:ea typeface="Times New Roman"/>
                        <a:cs typeface="Times New Roman"/>
                        <a:sym typeface="Times New Roman"/>
                      </a:endParaRPr>
                    </a:p>
                    <a:p>
                      <a:pPr indent="0" lvl="0" marL="0" marR="0" rtl="0" algn="l">
                        <a:spcBef>
                          <a:spcPts val="0"/>
                        </a:spcBef>
                        <a:spcAft>
                          <a:spcPts val="0"/>
                        </a:spcAft>
                        <a:buNone/>
                      </a:pPr>
                      <a:r>
                        <a:t/>
                      </a:r>
                      <a:endParaRPr>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Calibri"/>
                        <a:buNone/>
                      </a:pPr>
                      <a:r>
                        <a:rPr lang="en">
                          <a:solidFill>
                            <a:srgbClr val="000000"/>
                          </a:solidFill>
                          <a:latin typeface="Times New Roman"/>
                          <a:ea typeface="Times New Roman"/>
                          <a:cs typeface="Times New Roman"/>
                          <a:sym typeface="Times New Roman"/>
                        </a:rPr>
                        <a:t>Will be used to develop Backend functions</a:t>
                      </a:r>
                      <a:endParaRPr>
                        <a:latin typeface="Times New Roman"/>
                        <a:ea typeface="Times New Roman"/>
                        <a:cs typeface="Times New Roman"/>
                        <a:sym typeface="Times New Roman"/>
                      </a:endParaRPr>
                    </a:p>
                    <a:p>
                      <a:pPr indent="0" lvl="0" marL="0" marR="0" rtl="0" algn="l">
                        <a:spcBef>
                          <a:spcPts val="0"/>
                        </a:spcBef>
                        <a:spcAft>
                          <a:spcPts val="0"/>
                        </a:spcAft>
                        <a:buNone/>
                      </a:pPr>
                      <a:r>
                        <a:t/>
                      </a:r>
                      <a:endParaRPr>
                        <a:latin typeface="Times New Roman"/>
                        <a:ea typeface="Times New Roman"/>
                        <a:cs typeface="Times New Roman"/>
                        <a:sym typeface="Times New Roman"/>
                      </a:endParaRPr>
                    </a:p>
                  </a:txBody>
                  <a:tcPr marT="45725" marB="45725" marR="91450" marL="91450"/>
                </a:tc>
              </a:tr>
            </a:tbl>
          </a:graphicData>
        </a:graphic>
      </p:graphicFrame>
      <p:sp>
        <p:nvSpPr>
          <p:cNvPr id="265" name="Google Shape;265;p34"/>
          <p:cNvSpPr txBox="1"/>
          <p:nvPr/>
        </p:nvSpPr>
        <p:spPr>
          <a:xfrm>
            <a:off x="1917900" y="4728000"/>
            <a:ext cx="530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790875" y="576350"/>
            <a:ext cx="44238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User Interfaces - React Native</a:t>
            </a:r>
            <a:endParaRPr sz="2400">
              <a:solidFill>
                <a:srgbClr val="0C343D"/>
              </a:solidFill>
              <a:latin typeface="Times New Roman"/>
              <a:ea typeface="Times New Roman"/>
              <a:cs typeface="Times New Roman"/>
              <a:sym typeface="Times New Roman"/>
            </a:endParaRPr>
          </a:p>
        </p:txBody>
      </p:sp>
      <p:pic>
        <p:nvPicPr>
          <p:cNvPr descr="Diagram&#10;&#10;Description automatically generated" id="271" name="Google Shape;271;p35"/>
          <p:cNvPicPr preferRelativeResize="0"/>
          <p:nvPr/>
        </p:nvPicPr>
        <p:blipFill rotWithShape="1">
          <a:blip r:embed="rId3">
            <a:alphaModFix/>
          </a:blip>
          <a:srcRect b="0" l="0" r="0" t="0"/>
          <a:stretch/>
        </p:blipFill>
        <p:spPr>
          <a:xfrm>
            <a:off x="852400" y="1378000"/>
            <a:ext cx="1749325" cy="3498649"/>
          </a:xfrm>
          <a:prstGeom prst="rect">
            <a:avLst/>
          </a:prstGeom>
          <a:noFill/>
          <a:ln>
            <a:noFill/>
          </a:ln>
        </p:spPr>
      </p:pic>
      <p:pic>
        <p:nvPicPr>
          <p:cNvPr descr="A screenshot of a cell phone&#10;&#10;Description automatically generated with medium confidence" id="272" name="Google Shape;272;p35"/>
          <p:cNvPicPr preferRelativeResize="0"/>
          <p:nvPr/>
        </p:nvPicPr>
        <p:blipFill rotWithShape="1">
          <a:blip r:embed="rId4">
            <a:alphaModFix/>
          </a:blip>
          <a:srcRect b="0" l="0" r="0" t="0"/>
          <a:stretch/>
        </p:blipFill>
        <p:spPr>
          <a:xfrm>
            <a:off x="2832251" y="1378000"/>
            <a:ext cx="1749325" cy="3498628"/>
          </a:xfrm>
          <a:prstGeom prst="rect">
            <a:avLst/>
          </a:prstGeom>
          <a:noFill/>
          <a:ln>
            <a:noFill/>
          </a:ln>
        </p:spPr>
      </p:pic>
      <p:pic>
        <p:nvPicPr>
          <p:cNvPr descr="Diagram&#10;&#10;Description automatically generated" id="273" name="Google Shape;273;p35"/>
          <p:cNvPicPr preferRelativeResize="0"/>
          <p:nvPr/>
        </p:nvPicPr>
        <p:blipFill rotWithShape="1">
          <a:blip r:embed="rId5">
            <a:alphaModFix/>
          </a:blip>
          <a:srcRect b="0" l="0" r="0" t="0"/>
          <a:stretch/>
        </p:blipFill>
        <p:spPr>
          <a:xfrm>
            <a:off x="6846174" y="1378001"/>
            <a:ext cx="1749325" cy="3498695"/>
          </a:xfrm>
          <a:prstGeom prst="rect">
            <a:avLst/>
          </a:prstGeom>
          <a:noFill/>
          <a:ln>
            <a:noFill/>
          </a:ln>
        </p:spPr>
      </p:pic>
      <p:sp>
        <p:nvSpPr>
          <p:cNvPr id="274" name="Google Shape;274;p35"/>
          <p:cNvSpPr txBox="1"/>
          <p:nvPr/>
        </p:nvSpPr>
        <p:spPr>
          <a:xfrm>
            <a:off x="1917900" y="4728000"/>
            <a:ext cx="530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pic>
        <p:nvPicPr>
          <p:cNvPr id="275" name="Google Shape;275;p35"/>
          <p:cNvPicPr preferRelativeResize="0"/>
          <p:nvPr/>
        </p:nvPicPr>
        <p:blipFill>
          <a:blip r:embed="rId6">
            <a:alphaModFix/>
          </a:blip>
          <a:stretch>
            <a:fillRect/>
          </a:stretch>
        </p:blipFill>
        <p:spPr>
          <a:xfrm>
            <a:off x="4839213" y="1377988"/>
            <a:ext cx="1749325" cy="34986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790875" y="576350"/>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User Interfaces - React Native</a:t>
            </a:r>
            <a:endParaRPr sz="2400">
              <a:solidFill>
                <a:srgbClr val="0C343D"/>
              </a:solidFill>
              <a:latin typeface="Times New Roman"/>
              <a:ea typeface="Times New Roman"/>
              <a:cs typeface="Times New Roman"/>
              <a:sym typeface="Times New Roman"/>
            </a:endParaRPr>
          </a:p>
        </p:txBody>
      </p:sp>
      <p:pic>
        <p:nvPicPr>
          <p:cNvPr descr="Diagram&#10;&#10;Description automatically generated" id="281" name="Google Shape;281;p36"/>
          <p:cNvPicPr preferRelativeResize="0"/>
          <p:nvPr/>
        </p:nvPicPr>
        <p:blipFill rotWithShape="1">
          <a:blip r:embed="rId3">
            <a:alphaModFix/>
          </a:blip>
          <a:srcRect b="0" l="0" r="0" t="0"/>
          <a:stretch/>
        </p:blipFill>
        <p:spPr>
          <a:xfrm>
            <a:off x="869398" y="1406128"/>
            <a:ext cx="1557225" cy="3114474"/>
          </a:xfrm>
          <a:prstGeom prst="rect">
            <a:avLst/>
          </a:prstGeom>
          <a:noFill/>
          <a:ln>
            <a:noFill/>
          </a:ln>
        </p:spPr>
      </p:pic>
      <p:pic>
        <p:nvPicPr>
          <p:cNvPr descr="Graphical user interface, text, application&#10;&#10;Description automatically generated" id="282" name="Google Shape;282;p36"/>
          <p:cNvPicPr preferRelativeResize="0"/>
          <p:nvPr/>
        </p:nvPicPr>
        <p:blipFill rotWithShape="1">
          <a:blip r:embed="rId4">
            <a:alphaModFix/>
          </a:blip>
          <a:srcRect b="0" l="0" r="0" t="0"/>
          <a:stretch/>
        </p:blipFill>
        <p:spPr>
          <a:xfrm>
            <a:off x="2795850" y="1359850"/>
            <a:ext cx="1557225" cy="3114496"/>
          </a:xfrm>
          <a:prstGeom prst="rect">
            <a:avLst/>
          </a:prstGeom>
          <a:noFill/>
          <a:ln>
            <a:noFill/>
          </a:ln>
        </p:spPr>
      </p:pic>
      <p:pic>
        <p:nvPicPr>
          <p:cNvPr descr="Graphical user interface, text, application&#10;&#10;Description automatically generated" id="283" name="Google Shape;283;p36"/>
          <p:cNvPicPr preferRelativeResize="0"/>
          <p:nvPr/>
        </p:nvPicPr>
        <p:blipFill rotWithShape="1">
          <a:blip r:embed="rId5">
            <a:alphaModFix/>
          </a:blip>
          <a:srcRect b="0" l="0" r="0" t="0"/>
          <a:stretch/>
        </p:blipFill>
        <p:spPr>
          <a:xfrm>
            <a:off x="4625727" y="1221848"/>
            <a:ext cx="1649395" cy="3298749"/>
          </a:xfrm>
          <a:prstGeom prst="rect">
            <a:avLst/>
          </a:prstGeom>
          <a:noFill/>
          <a:ln>
            <a:noFill/>
          </a:ln>
        </p:spPr>
      </p:pic>
      <p:pic>
        <p:nvPicPr>
          <p:cNvPr descr="Graphical user interface, application&#10;&#10;Description automatically generated" id="284" name="Google Shape;284;p36"/>
          <p:cNvPicPr preferRelativeResize="0"/>
          <p:nvPr/>
        </p:nvPicPr>
        <p:blipFill rotWithShape="1">
          <a:blip r:embed="rId6">
            <a:alphaModFix/>
          </a:blip>
          <a:srcRect b="0" l="0" r="0" t="0"/>
          <a:stretch/>
        </p:blipFill>
        <p:spPr>
          <a:xfrm>
            <a:off x="6603025" y="1146850"/>
            <a:ext cx="1747575" cy="3495099"/>
          </a:xfrm>
          <a:prstGeom prst="rect">
            <a:avLst/>
          </a:prstGeom>
          <a:noFill/>
          <a:ln>
            <a:noFill/>
          </a:ln>
        </p:spPr>
      </p:pic>
      <p:sp>
        <p:nvSpPr>
          <p:cNvPr id="285" name="Google Shape;285;p36"/>
          <p:cNvSpPr txBox="1"/>
          <p:nvPr/>
        </p:nvSpPr>
        <p:spPr>
          <a:xfrm>
            <a:off x="1917900" y="4728000"/>
            <a:ext cx="530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7"/>
          <p:cNvPicPr preferRelativeResize="0"/>
          <p:nvPr/>
        </p:nvPicPr>
        <p:blipFill>
          <a:blip r:embed="rId3">
            <a:alphaModFix/>
          </a:blip>
          <a:stretch>
            <a:fillRect/>
          </a:stretch>
        </p:blipFill>
        <p:spPr>
          <a:xfrm>
            <a:off x="152400" y="152400"/>
            <a:ext cx="2990850" cy="1009650"/>
          </a:xfrm>
          <a:prstGeom prst="rect">
            <a:avLst/>
          </a:prstGeom>
          <a:noFill/>
          <a:ln>
            <a:noFill/>
          </a:ln>
        </p:spPr>
      </p:pic>
      <p:sp>
        <p:nvSpPr>
          <p:cNvPr id="291" name="Google Shape;291;p37"/>
          <p:cNvSpPr txBox="1"/>
          <p:nvPr/>
        </p:nvSpPr>
        <p:spPr>
          <a:xfrm>
            <a:off x="446225" y="1565750"/>
            <a:ext cx="8203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Data set which is needed for my component is Foods with </a:t>
            </a:r>
            <a:r>
              <a:rPr lang="en">
                <a:latin typeface="Lato"/>
                <a:ea typeface="Lato"/>
                <a:cs typeface="Lato"/>
                <a:sym typeface="Lato"/>
              </a:rPr>
              <a:t>recipes</a:t>
            </a:r>
            <a:r>
              <a:rPr lang="en">
                <a:latin typeface="Lato"/>
                <a:ea typeface="Lato"/>
                <a:cs typeface="Lato"/>
                <a:sym typeface="Lato"/>
              </a:rPr>
              <a:t> and i have searched in many websites and found the data set from KEGGLE and its really page scrapped datas Food.com website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This recipes are with user reviews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Recipes have the calories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pic>
        <p:nvPicPr>
          <p:cNvPr id="292" name="Google Shape;292;p37"/>
          <p:cNvPicPr preferRelativeResize="0"/>
          <p:nvPr/>
        </p:nvPicPr>
        <p:blipFill>
          <a:blip r:embed="rId4">
            <a:alphaModFix/>
          </a:blip>
          <a:stretch>
            <a:fillRect/>
          </a:stretch>
        </p:blipFill>
        <p:spPr>
          <a:xfrm>
            <a:off x="3933500" y="2438550"/>
            <a:ext cx="4070126" cy="2289449"/>
          </a:xfrm>
          <a:prstGeom prst="rect">
            <a:avLst/>
          </a:prstGeom>
          <a:noFill/>
          <a:ln>
            <a:noFill/>
          </a:ln>
        </p:spPr>
      </p:pic>
      <p:sp>
        <p:nvSpPr>
          <p:cNvPr id="293" name="Google Shape;293;p37"/>
          <p:cNvSpPr txBox="1"/>
          <p:nvPr/>
        </p:nvSpPr>
        <p:spPr>
          <a:xfrm>
            <a:off x="1727675" y="4728000"/>
            <a:ext cx="6438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pic>
        <p:nvPicPr>
          <p:cNvPr id="294" name="Google Shape;294;p37"/>
          <p:cNvPicPr preferRelativeResize="0"/>
          <p:nvPr/>
        </p:nvPicPr>
        <p:blipFill>
          <a:blip r:embed="rId5">
            <a:alphaModFix/>
          </a:blip>
          <a:stretch>
            <a:fillRect/>
          </a:stretch>
        </p:blipFill>
        <p:spPr>
          <a:xfrm>
            <a:off x="2154249" y="2769325"/>
            <a:ext cx="1582849" cy="1958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790875" y="576350"/>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Completion of App Interfaces</a:t>
            </a:r>
            <a:endParaRPr sz="2400">
              <a:solidFill>
                <a:srgbClr val="0C343D"/>
              </a:solidFill>
              <a:latin typeface="Times New Roman"/>
              <a:ea typeface="Times New Roman"/>
              <a:cs typeface="Times New Roman"/>
              <a:sym typeface="Times New Roman"/>
            </a:endParaRPr>
          </a:p>
        </p:txBody>
      </p:sp>
      <p:sp>
        <p:nvSpPr>
          <p:cNvPr id="300" name="Google Shape;300;p38"/>
          <p:cNvSpPr txBox="1"/>
          <p:nvPr/>
        </p:nvSpPr>
        <p:spPr>
          <a:xfrm>
            <a:off x="845358" y="1439807"/>
            <a:ext cx="460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000000"/>
                </a:solidFill>
                <a:latin typeface="Times New Roman"/>
                <a:ea typeface="Times New Roman"/>
                <a:cs typeface="Times New Roman"/>
                <a:sym typeface="Times New Roman"/>
              </a:rPr>
              <a:t>Mobile app Development using React native</a:t>
            </a:r>
            <a:endParaRPr>
              <a:latin typeface="Times New Roman"/>
              <a:ea typeface="Times New Roman"/>
              <a:cs typeface="Times New Roman"/>
              <a:sym typeface="Times New Roman"/>
            </a:endParaRPr>
          </a:p>
        </p:txBody>
      </p:sp>
      <p:pic>
        <p:nvPicPr>
          <p:cNvPr descr="A screenshot of a computer&#10;&#10;Description automatically generated" id="301" name="Google Shape;301;p38"/>
          <p:cNvPicPr preferRelativeResize="0"/>
          <p:nvPr/>
        </p:nvPicPr>
        <p:blipFill rotWithShape="1">
          <a:blip r:embed="rId3">
            <a:alphaModFix/>
          </a:blip>
          <a:srcRect b="0" l="0" r="0" t="0"/>
          <a:stretch/>
        </p:blipFill>
        <p:spPr>
          <a:xfrm>
            <a:off x="252300" y="1988925"/>
            <a:ext cx="4198848" cy="2361849"/>
          </a:xfrm>
          <a:prstGeom prst="rect">
            <a:avLst/>
          </a:prstGeom>
          <a:noFill/>
          <a:ln>
            <a:noFill/>
          </a:ln>
        </p:spPr>
      </p:pic>
      <p:pic>
        <p:nvPicPr>
          <p:cNvPr descr="A screenshot of a computer&#10;&#10;Description automatically generated with medium confidence" id="302" name="Google Shape;302;p38"/>
          <p:cNvPicPr preferRelativeResize="0"/>
          <p:nvPr/>
        </p:nvPicPr>
        <p:blipFill rotWithShape="1">
          <a:blip r:embed="rId4">
            <a:alphaModFix/>
          </a:blip>
          <a:srcRect b="0" l="0" r="0" t="0"/>
          <a:stretch/>
        </p:blipFill>
        <p:spPr>
          <a:xfrm>
            <a:off x="4661725" y="2014650"/>
            <a:ext cx="4107398" cy="2310401"/>
          </a:xfrm>
          <a:prstGeom prst="rect">
            <a:avLst/>
          </a:prstGeom>
          <a:noFill/>
          <a:ln>
            <a:noFill/>
          </a:ln>
        </p:spPr>
      </p:pic>
      <p:sp>
        <p:nvSpPr>
          <p:cNvPr id="303" name="Google Shape;303;p38"/>
          <p:cNvSpPr txBox="1"/>
          <p:nvPr/>
        </p:nvSpPr>
        <p:spPr>
          <a:xfrm>
            <a:off x="1917900" y="4728000"/>
            <a:ext cx="530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790875" y="576350"/>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Completion of Model </a:t>
            </a:r>
            <a:endParaRPr sz="2400">
              <a:solidFill>
                <a:srgbClr val="0C343D"/>
              </a:solidFill>
              <a:latin typeface="Times New Roman"/>
              <a:ea typeface="Times New Roman"/>
              <a:cs typeface="Times New Roman"/>
              <a:sym typeface="Times New Roman"/>
            </a:endParaRPr>
          </a:p>
        </p:txBody>
      </p:sp>
      <p:sp>
        <p:nvSpPr>
          <p:cNvPr id="309" name="Google Shape;309;p39"/>
          <p:cNvSpPr txBox="1"/>
          <p:nvPr/>
        </p:nvSpPr>
        <p:spPr>
          <a:xfrm>
            <a:off x="887173" y="1365100"/>
            <a:ext cx="566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000000"/>
                </a:solidFill>
                <a:latin typeface="Times New Roman"/>
                <a:ea typeface="Times New Roman"/>
                <a:cs typeface="Times New Roman"/>
                <a:sym typeface="Times New Roman"/>
              </a:rPr>
              <a:t>Data analysis and model using Jupyter Notebook</a:t>
            </a:r>
            <a:endParaRPr>
              <a:latin typeface="Times New Roman"/>
              <a:ea typeface="Times New Roman"/>
              <a:cs typeface="Times New Roman"/>
              <a:sym typeface="Times New Roman"/>
            </a:endParaRPr>
          </a:p>
        </p:txBody>
      </p:sp>
      <p:pic>
        <p:nvPicPr>
          <p:cNvPr descr="Graphical user interface, application, table, Excel&#10;&#10;Description automatically generated" id="310" name="Google Shape;310;p39"/>
          <p:cNvPicPr preferRelativeResize="0"/>
          <p:nvPr/>
        </p:nvPicPr>
        <p:blipFill rotWithShape="1">
          <a:blip r:embed="rId3">
            <a:alphaModFix/>
          </a:blip>
          <a:srcRect b="0" l="0" r="0" t="0"/>
          <a:stretch/>
        </p:blipFill>
        <p:spPr>
          <a:xfrm>
            <a:off x="362575" y="1934550"/>
            <a:ext cx="4038427" cy="2271613"/>
          </a:xfrm>
          <a:prstGeom prst="rect">
            <a:avLst/>
          </a:prstGeom>
          <a:noFill/>
          <a:ln>
            <a:noFill/>
          </a:ln>
        </p:spPr>
      </p:pic>
      <p:pic>
        <p:nvPicPr>
          <p:cNvPr descr="A screenshot of a computer&#10;&#10;Description automatically generated" id="311" name="Google Shape;311;p39"/>
          <p:cNvPicPr preferRelativeResize="0"/>
          <p:nvPr/>
        </p:nvPicPr>
        <p:blipFill rotWithShape="1">
          <a:blip r:embed="rId4">
            <a:alphaModFix/>
          </a:blip>
          <a:srcRect b="0" l="0" r="0" t="0"/>
          <a:stretch/>
        </p:blipFill>
        <p:spPr>
          <a:xfrm>
            <a:off x="4761474" y="1934549"/>
            <a:ext cx="4038427" cy="2271599"/>
          </a:xfrm>
          <a:prstGeom prst="rect">
            <a:avLst/>
          </a:prstGeom>
          <a:noFill/>
          <a:ln>
            <a:noFill/>
          </a:ln>
        </p:spPr>
      </p:pic>
      <p:sp>
        <p:nvSpPr>
          <p:cNvPr id="312" name="Google Shape;312;p39"/>
          <p:cNvSpPr txBox="1"/>
          <p:nvPr/>
        </p:nvSpPr>
        <p:spPr>
          <a:xfrm>
            <a:off x="1917900" y="4728000"/>
            <a:ext cx="530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790875" y="576350"/>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Completion of Model </a:t>
            </a:r>
            <a:endParaRPr sz="2400">
              <a:solidFill>
                <a:srgbClr val="0C343D"/>
              </a:solidFill>
              <a:latin typeface="Times New Roman"/>
              <a:ea typeface="Times New Roman"/>
              <a:cs typeface="Times New Roman"/>
              <a:sym typeface="Times New Roman"/>
            </a:endParaRPr>
          </a:p>
        </p:txBody>
      </p:sp>
      <p:sp>
        <p:nvSpPr>
          <p:cNvPr id="318" name="Google Shape;318;p40"/>
          <p:cNvSpPr txBox="1"/>
          <p:nvPr/>
        </p:nvSpPr>
        <p:spPr>
          <a:xfrm>
            <a:off x="887173" y="1365100"/>
            <a:ext cx="5660100" cy="3693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Classifying datas veg, Non-veg Healthy</a:t>
            </a:r>
            <a:endParaRPr>
              <a:latin typeface="Times New Roman"/>
              <a:ea typeface="Times New Roman"/>
              <a:cs typeface="Times New Roman"/>
              <a:sym typeface="Times New Roman"/>
            </a:endParaRPr>
          </a:p>
        </p:txBody>
      </p:sp>
      <p:sp>
        <p:nvSpPr>
          <p:cNvPr id="319" name="Google Shape;319;p40"/>
          <p:cNvSpPr txBox="1"/>
          <p:nvPr/>
        </p:nvSpPr>
        <p:spPr>
          <a:xfrm>
            <a:off x="1917900" y="4728000"/>
            <a:ext cx="530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pic>
        <p:nvPicPr>
          <p:cNvPr id="320" name="Google Shape;320;p40"/>
          <p:cNvPicPr preferRelativeResize="0"/>
          <p:nvPr/>
        </p:nvPicPr>
        <p:blipFill>
          <a:blip r:embed="rId3">
            <a:alphaModFix/>
          </a:blip>
          <a:stretch>
            <a:fillRect/>
          </a:stretch>
        </p:blipFill>
        <p:spPr>
          <a:xfrm>
            <a:off x="152400" y="1886800"/>
            <a:ext cx="3936726" cy="1959475"/>
          </a:xfrm>
          <a:prstGeom prst="rect">
            <a:avLst/>
          </a:prstGeom>
          <a:noFill/>
          <a:ln>
            <a:noFill/>
          </a:ln>
        </p:spPr>
      </p:pic>
      <p:pic>
        <p:nvPicPr>
          <p:cNvPr id="321" name="Google Shape;321;p40"/>
          <p:cNvPicPr preferRelativeResize="0"/>
          <p:nvPr/>
        </p:nvPicPr>
        <p:blipFill>
          <a:blip r:embed="rId4">
            <a:alphaModFix/>
          </a:blip>
          <a:stretch>
            <a:fillRect/>
          </a:stretch>
        </p:blipFill>
        <p:spPr>
          <a:xfrm>
            <a:off x="4241525" y="1886800"/>
            <a:ext cx="4100964" cy="1959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ph type="title"/>
          </p:nvPr>
        </p:nvSpPr>
        <p:spPr>
          <a:xfrm>
            <a:off x="790875" y="576350"/>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Further Implementations</a:t>
            </a:r>
            <a:endParaRPr sz="2400">
              <a:solidFill>
                <a:srgbClr val="0C343D"/>
              </a:solidFill>
              <a:latin typeface="Times New Roman"/>
              <a:ea typeface="Times New Roman"/>
              <a:cs typeface="Times New Roman"/>
              <a:sym typeface="Times New Roman"/>
            </a:endParaRPr>
          </a:p>
        </p:txBody>
      </p:sp>
      <p:sp>
        <p:nvSpPr>
          <p:cNvPr id="327" name="Google Shape;327;p41"/>
          <p:cNvSpPr txBox="1"/>
          <p:nvPr/>
        </p:nvSpPr>
        <p:spPr>
          <a:xfrm>
            <a:off x="887173" y="1365100"/>
            <a:ext cx="5660100" cy="9465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SzPts val="1800"/>
              <a:buFont typeface="Times New Roman"/>
              <a:buChar char="●"/>
            </a:pPr>
            <a:r>
              <a:rPr lang="en" sz="1250"/>
              <a:t>Participating users rated different foods and recipes with: “hate, dislike, neutral, like, love”.</a:t>
            </a:r>
            <a:endParaRPr sz="1250"/>
          </a:p>
          <a:p>
            <a:pPr indent="-307975" lvl="0" marL="457200" rtl="0" algn="l">
              <a:spcBef>
                <a:spcPts val="0"/>
              </a:spcBef>
              <a:spcAft>
                <a:spcPts val="0"/>
              </a:spcAft>
              <a:buSzPts val="1250"/>
              <a:buChar char="●"/>
            </a:pPr>
            <a:r>
              <a:rPr lang="en" sz="1250"/>
              <a:t>The system then scores a recipe based on the average of all food item ratings of the recipe</a:t>
            </a:r>
            <a:endParaRPr sz="1250"/>
          </a:p>
        </p:txBody>
      </p:sp>
      <p:sp>
        <p:nvSpPr>
          <p:cNvPr id="328" name="Google Shape;328;p41"/>
          <p:cNvSpPr txBox="1"/>
          <p:nvPr/>
        </p:nvSpPr>
        <p:spPr>
          <a:xfrm>
            <a:off x="1917900" y="4728000"/>
            <a:ext cx="530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5"/>
          <p:cNvPicPr preferRelativeResize="0"/>
          <p:nvPr/>
        </p:nvPicPr>
        <p:blipFill rotWithShape="1">
          <a:blip r:embed="rId3">
            <a:alphaModFix/>
          </a:blip>
          <a:srcRect b="0" l="0" r="0" t="0"/>
          <a:stretch/>
        </p:blipFill>
        <p:spPr>
          <a:xfrm>
            <a:off x="7073376" y="181475"/>
            <a:ext cx="1646451" cy="2199949"/>
          </a:xfrm>
          <a:prstGeom prst="rect">
            <a:avLst/>
          </a:prstGeom>
          <a:noFill/>
          <a:ln>
            <a:noFill/>
          </a:ln>
        </p:spPr>
      </p:pic>
      <p:sp>
        <p:nvSpPr>
          <p:cNvPr id="104" name="Google Shape;104;p15"/>
          <p:cNvSpPr txBox="1"/>
          <p:nvPr>
            <p:ph type="title"/>
          </p:nvPr>
        </p:nvSpPr>
        <p:spPr>
          <a:xfrm>
            <a:off x="1060350" y="2765075"/>
            <a:ext cx="6870900" cy="140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400">
                <a:solidFill>
                  <a:srgbClr val="0C343D"/>
                </a:solidFill>
                <a:latin typeface="Times New Roman"/>
                <a:ea typeface="Times New Roman"/>
                <a:cs typeface="Times New Roman"/>
                <a:sym typeface="Times New Roman"/>
              </a:rPr>
              <a:t>Prediction of the user’s </a:t>
            </a:r>
            <a:r>
              <a:rPr lang="en" sz="2400">
                <a:solidFill>
                  <a:srgbClr val="0C343D"/>
                </a:solidFill>
                <a:latin typeface="Times New Roman"/>
                <a:ea typeface="Times New Roman"/>
                <a:cs typeface="Times New Roman"/>
                <a:sym typeface="Times New Roman"/>
              </a:rPr>
              <a:t>Allergy </a:t>
            </a:r>
            <a:r>
              <a:rPr b="0" lang="en" sz="2400">
                <a:solidFill>
                  <a:srgbClr val="0C343D"/>
                </a:solidFill>
                <a:latin typeface="Times New Roman"/>
                <a:ea typeface="Times New Roman"/>
                <a:cs typeface="Times New Roman"/>
                <a:sym typeface="Times New Roman"/>
              </a:rPr>
              <a:t>and </a:t>
            </a:r>
            <a:r>
              <a:rPr lang="en" sz="2400">
                <a:solidFill>
                  <a:srgbClr val="0C343D"/>
                </a:solidFill>
                <a:latin typeface="Times New Roman"/>
                <a:ea typeface="Times New Roman"/>
                <a:cs typeface="Times New Roman"/>
                <a:sym typeface="Times New Roman"/>
              </a:rPr>
              <a:t>Allergens </a:t>
            </a:r>
            <a:r>
              <a:rPr b="0" lang="en" sz="2400">
                <a:solidFill>
                  <a:srgbClr val="0C343D"/>
                </a:solidFill>
                <a:latin typeface="Times New Roman"/>
                <a:ea typeface="Times New Roman"/>
                <a:cs typeface="Times New Roman"/>
                <a:sym typeface="Times New Roman"/>
              </a:rPr>
              <a:t>that caused the Allergy by analyzing the </a:t>
            </a:r>
            <a:r>
              <a:rPr lang="en" sz="2400">
                <a:solidFill>
                  <a:srgbClr val="0C343D"/>
                </a:solidFill>
                <a:latin typeface="Times New Roman"/>
                <a:ea typeface="Times New Roman"/>
                <a:cs typeface="Times New Roman"/>
                <a:sym typeface="Times New Roman"/>
              </a:rPr>
              <a:t>Symptoms </a:t>
            </a:r>
            <a:r>
              <a:rPr b="0" lang="en" sz="2400">
                <a:solidFill>
                  <a:srgbClr val="0C343D"/>
                </a:solidFill>
                <a:latin typeface="Times New Roman"/>
                <a:ea typeface="Times New Roman"/>
                <a:cs typeface="Times New Roman"/>
                <a:sym typeface="Times New Roman"/>
              </a:rPr>
              <a:t>and </a:t>
            </a:r>
            <a:r>
              <a:rPr lang="en" sz="2400">
                <a:solidFill>
                  <a:srgbClr val="0C343D"/>
                </a:solidFill>
                <a:latin typeface="Times New Roman"/>
                <a:ea typeface="Times New Roman"/>
                <a:cs typeface="Times New Roman"/>
                <a:sym typeface="Times New Roman"/>
              </a:rPr>
              <a:t>Food Items</a:t>
            </a:r>
            <a:r>
              <a:rPr b="0" lang="en" sz="2400">
                <a:solidFill>
                  <a:srgbClr val="0C343D"/>
                </a:solidFill>
                <a:latin typeface="Times New Roman"/>
                <a:ea typeface="Times New Roman"/>
                <a:cs typeface="Times New Roman"/>
                <a:sym typeface="Times New Roman"/>
              </a:rPr>
              <a:t> entered by the user</a:t>
            </a:r>
            <a:endParaRPr b="0" sz="2400">
              <a:solidFill>
                <a:srgbClr val="0C343D"/>
              </a:solidFill>
              <a:latin typeface="Times New Roman"/>
              <a:ea typeface="Times New Roman"/>
              <a:cs typeface="Times New Roman"/>
              <a:sym typeface="Times New Roman"/>
            </a:endParaRPr>
          </a:p>
        </p:txBody>
      </p:sp>
      <p:sp>
        <p:nvSpPr>
          <p:cNvPr id="105" name="Google Shape;105;p15"/>
          <p:cNvSpPr txBox="1"/>
          <p:nvPr>
            <p:ph type="title"/>
          </p:nvPr>
        </p:nvSpPr>
        <p:spPr>
          <a:xfrm>
            <a:off x="1026450" y="644775"/>
            <a:ext cx="5630400" cy="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Nawarathne I.K.S.S. | IT19213972</a:t>
            </a:r>
            <a:endParaRPr sz="3000">
              <a:solidFill>
                <a:srgbClr val="0C343D"/>
              </a:solidFill>
              <a:latin typeface="Times New Roman"/>
              <a:ea typeface="Times New Roman"/>
              <a:cs typeface="Times New Roman"/>
              <a:sym typeface="Times New Roman"/>
            </a:endParaRPr>
          </a:p>
        </p:txBody>
      </p:sp>
      <p:sp>
        <p:nvSpPr>
          <p:cNvPr id="106" name="Google Shape;106;p15"/>
          <p:cNvSpPr txBox="1"/>
          <p:nvPr>
            <p:ph type="title"/>
          </p:nvPr>
        </p:nvSpPr>
        <p:spPr>
          <a:xfrm>
            <a:off x="1459575" y="2194600"/>
            <a:ext cx="3241200" cy="3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solidFill>
                  <a:srgbClr val="666666"/>
                </a:solidFill>
                <a:latin typeface="Times New Roman"/>
                <a:ea typeface="Times New Roman"/>
                <a:cs typeface="Times New Roman"/>
                <a:sym typeface="Times New Roman"/>
              </a:rPr>
              <a:t>Individual Component: </a:t>
            </a:r>
            <a:endParaRPr b="0">
              <a:solidFill>
                <a:srgbClr val="666666"/>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2"/>
          <p:cNvSpPr txBox="1"/>
          <p:nvPr>
            <p:ph type="title"/>
          </p:nvPr>
        </p:nvSpPr>
        <p:spPr>
          <a:xfrm>
            <a:off x="790875" y="576350"/>
            <a:ext cx="29802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What is to be done</a:t>
            </a:r>
            <a:endParaRPr sz="2400">
              <a:solidFill>
                <a:srgbClr val="0C343D"/>
              </a:solidFill>
              <a:latin typeface="Times New Roman"/>
              <a:ea typeface="Times New Roman"/>
              <a:cs typeface="Times New Roman"/>
              <a:sym typeface="Times New Roman"/>
            </a:endParaRPr>
          </a:p>
        </p:txBody>
      </p:sp>
      <p:sp>
        <p:nvSpPr>
          <p:cNvPr id="334" name="Google Shape;334;p42"/>
          <p:cNvSpPr txBox="1"/>
          <p:nvPr/>
        </p:nvSpPr>
        <p:spPr>
          <a:xfrm>
            <a:off x="790870" y="1371150"/>
            <a:ext cx="7485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000000"/>
                </a:solidFill>
                <a:latin typeface="Times New Roman"/>
                <a:ea typeface="Times New Roman"/>
                <a:cs typeface="Times New Roman"/>
                <a:sym typeface="Times New Roman"/>
              </a:rPr>
              <a:t>Deploy firebase function and the Implement the backends of the Implement Machine Learning Parts to the App</a:t>
            </a:r>
            <a:endParaRPr>
              <a:latin typeface="Times New Roman"/>
              <a:ea typeface="Times New Roman"/>
              <a:cs typeface="Times New Roman"/>
              <a:sym typeface="Times New Roman"/>
            </a:endParaRPr>
          </a:p>
        </p:txBody>
      </p:sp>
      <p:pic>
        <p:nvPicPr>
          <p:cNvPr id="335" name="Google Shape;335;p42"/>
          <p:cNvPicPr preferRelativeResize="0"/>
          <p:nvPr/>
        </p:nvPicPr>
        <p:blipFill rotWithShape="1">
          <a:blip r:embed="rId3">
            <a:alphaModFix/>
          </a:blip>
          <a:srcRect b="0" l="0" r="0" t="0"/>
          <a:stretch/>
        </p:blipFill>
        <p:spPr>
          <a:xfrm>
            <a:off x="2409274" y="2104453"/>
            <a:ext cx="3947100" cy="2607000"/>
          </a:xfrm>
          <a:prstGeom prst="rect">
            <a:avLst/>
          </a:prstGeom>
          <a:noFill/>
          <a:ln>
            <a:noFill/>
          </a:ln>
        </p:spPr>
      </p:pic>
      <p:sp>
        <p:nvSpPr>
          <p:cNvPr id="336" name="Google Shape;336;p42"/>
          <p:cNvSpPr txBox="1"/>
          <p:nvPr/>
        </p:nvSpPr>
        <p:spPr>
          <a:xfrm>
            <a:off x="1917900" y="4728000"/>
            <a:ext cx="530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790875" y="576350"/>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Risk Mitigation</a:t>
            </a:r>
            <a:endParaRPr sz="2400">
              <a:solidFill>
                <a:srgbClr val="0C343D"/>
              </a:solidFill>
              <a:latin typeface="Times New Roman"/>
              <a:ea typeface="Times New Roman"/>
              <a:cs typeface="Times New Roman"/>
              <a:sym typeface="Times New Roman"/>
            </a:endParaRPr>
          </a:p>
        </p:txBody>
      </p:sp>
      <p:graphicFrame>
        <p:nvGraphicFramePr>
          <p:cNvPr id="342" name="Google Shape;342;p43"/>
          <p:cNvGraphicFramePr/>
          <p:nvPr/>
        </p:nvGraphicFramePr>
        <p:xfrm>
          <a:off x="838207" y="1763661"/>
          <a:ext cx="3000000" cy="3000000"/>
        </p:xfrm>
        <a:graphic>
          <a:graphicData uri="http://schemas.openxmlformats.org/drawingml/2006/table">
            <a:tbl>
              <a:tblPr>
                <a:noFill/>
                <a:tableStyleId>{96EB5127-24D0-49F1-8E83-1DECC5FA0D86}</a:tableStyleId>
              </a:tblPr>
              <a:tblGrid>
                <a:gridCol w="3185400"/>
                <a:gridCol w="4282200"/>
              </a:tblGrid>
              <a:tr h="191375">
                <a:tc>
                  <a:txBody>
                    <a:bodyPr/>
                    <a:lstStyle/>
                    <a:p>
                      <a:pPr indent="0" lvl="0" marL="0" marR="0" rtl="0" algn="ctr">
                        <a:spcBef>
                          <a:spcPts val="0"/>
                        </a:spcBef>
                        <a:spcAft>
                          <a:spcPts val="0"/>
                        </a:spcAft>
                        <a:buNone/>
                      </a:pPr>
                      <a:r>
                        <a:rPr b="1" lang="en" sz="1800">
                          <a:latin typeface="Times New Roman"/>
                          <a:ea typeface="Times New Roman"/>
                          <a:cs typeface="Times New Roman"/>
                          <a:sym typeface="Times New Roman"/>
                        </a:rPr>
                        <a:t>Problem</a:t>
                      </a:r>
                      <a:endParaRPr>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b="1" lang="en" sz="1800">
                          <a:latin typeface="Times New Roman"/>
                          <a:ea typeface="Times New Roman"/>
                          <a:cs typeface="Times New Roman"/>
                          <a:sym typeface="Times New Roman"/>
                        </a:rPr>
                        <a:t>How</a:t>
                      </a:r>
                      <a:r>
                        <a:rPr b="1" lang="en" sz="1800">
                          <a:latin typeface="Times New Roman"/>
                          <a:ea typeface="Times New Roman"/>
                          <a:cs typeface="Times New Roman"/>
                          <a:sym typeface="Times New Roman"/>
                        </a:rPr>
                        <a:t> Did I Overcome It</a:t>
                      </a:r>
                      <a:endParaRPr b="1" sz="1800">
                        <a:latin typeface="Times New Roman"/>
                        <a:ea typeface="Times New Roman"/>
                        <a:cs typeface="Times New Roman"/>
                        <a:sym typeface="Times New Roman"/>
                      </a:endParaRPr>
                    </a:p>
                  </a:txBody>
                  <a:tcPr marT="45725" marB="45725" marR="91450" marL="91450"/>
                </a:tc>
              </a:tr>
              <a:tr h="628075">
                <a:tc>
                  <a:txBody>
                    <a:bodyPr/>
                    <a:lstStyle/>
                    <a:p>
                      <a:pPr indent="0" lvl="0" marL="0" marR="0" rtl="0" algn="l">
                        <a:spcBef>
                          <a:spcPts val="0"/>
                        </a:spcBef>
                        <a:spcAft>
                          <a:spcPts val="0"/>
                        </a:spcAft>
                        <a:buNone/>
                      </a:pPr>
                      <a:r>
                        <a:rPr lang="en" sz="1600">
                          <a:latin typeface="Times New Roman"/>
                          <a:ea typeface="Times New Roman"/>
                          <a:cs typeface="Times New Roman"/>
                          <a:sym typeface="Times New Roman"/>
                        </a:rPr>
                        <a:t>Collecting the data</a:t>
                      </a:r>
                      <a:endParaRPr>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 sz="1600">
                          <a:latin typeface="Times New Roman"/>
                          <a:ea typeface="Times New Roman"/>
                          <a:cs typeface="Times New Roman"/>
                          <a:sym typeface="Times New Roman"/>
                        </a:rPr>
                        <a:t>Found the data from Keggle and did some page scrape from trusted websites</a:t>
                      </a:r>
                      <a:endParaRPr>
                        <a:latin typeface="Times New Roman"/>
                        <a:ea typeface="Times New Roman"/>
                        <a:cs typeface="Times New Roman"/>
                        <a:sym typeface="Times New Roman"/>
                      </a:endParaRPr>
                    </a:p>
                  </a:txBody>
                  <a:tcPr marT="45725" marB="45725" marR="91450" marL="91450"/>
                </a:tc>
              </a:tr>
              <a:tr h="445825">
                <a:tc>
                  <a:txBody>
                    <a:bodyPr/>
                    <a:lstStyle/>
                    <a:p>
                      <a:pPr indent="0" lvl="0" marL="0" marR="0" rtl="0" algn="l">
                        <a:spcBef>
                          <a:spcPts val="0"/>
                        </a:spcBef>
                        <a:spcAft>
                          <a:spcPts val="0"/>
                        </a:spcAft>
                        <a:buNone/>
                      </a:pPr>
                      <a:r>
                        <a:rPr lang="en" sz="1600">
                          <a:latin typeface="Times New Roman"/>
                          <a:ea typeface="Times New Roman"/>
                          <a:cs typeface="Times New Roman"/>
                          <a:sym typeface="Times New Roman"/>
                        </a:rPr>
                        <a:t>Finding the suitable Algorithm</a:t>
                      </a:r>
                      <a:endParaRPr>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 sz="1600">
                          <a:latin typeface="Times New Roman"/>
                          <a:ea typeface="Times New Roman"/>
                          <a:cs typeface="Times New Roman"/>
                          <a:sym typeface="Times New Roman"/>
                        </a:rPr>
                        <a:t>Discussed with seniors and then gone through lots of research papers </a:t>
                      </a:r>
                      <a:endParaRPr>
                        <a:latin typeface="Times New Roman"/>
                        <a:ea typeface="Times New Roman"/>
                        <a:cs typeface="Times New Roman"/>
                        <a:sym typeface="Times New Roman"/>
                      </a:endParaRPr>
                    </a:p>
                  </a:txBody>
                  <a:tcPr marT="45725" marB="45725" marR="91450" marL="91450"/>
                </a:tc>
              </a:tr>
              <a:tr h="445825">
                <a:tc>
                  <a:txBody>
                    <a:bodyPr/>
                    <a:lstStyle/>
                    <a:p>
                      <a:pPr indent="0" lvl="0" marL="0" marR="0" rtl="0" algn="l">
                        <a:spcBef>
                          <a:spcPts val="0"/>
                        </a:spcBef>
                        <a:spcAft>
                          <a:spcPts val="0"/>
                        </a:spcAft>
                        <a:buNone/>
                      </a:pPr>
                      <a:r>
                        <a:rPr lang="en" sz="1600">
                          <a:latin typeface="Times New Roman"/>
                          <a:ea typeface="Times New Roman"/>
                          <a:cs typeface="Times New Roman"/>
                          <a:sym typeface="Times New Roman"/>
                        </a:rPr>
                        <a:t>So many errors in developing </a:t>
                      </a:r>
                      <a:endParaRPr>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 sz="1600">
                          <a:latin typeface="Times New Roman"/>
                          <a:ea typeface="Times New Roman"/>
                          <a:cs typeface="Times New Roman"/>
                          <a:sym typeface="Times New Roman"/>
                        </a:rPr>
                        <a:t>Asked from forums and then got help from seniors</a:t>
                      </a:r>
                      <a:endParaRPr>
                        <a:latin typeface="Times New Roman"/>
                        <a:ea typeface="Times New Roman"/>
                        <a:cs typeface="Times New Roman"/>
                        <a:sym typeface="Times New Roman"/>
                      </a:endParaRPr>
                    </a:p>
                  </a:txBody>
                  <a:tcPr marT="45725" marB="45725" marR="91450" marL="91450"/>
                </a:tc>
              </a:tr>
            </a:tbl>
          </a:graphicData>
        </a:graphic>
      </p:graphicFrame>
      <p:sp>
        <p:nvSpPr>
          <p:cNvPr id="343" name="Google Shape;343;p43"/>
          <p:cNvSpPr txBox="1"/>
          <p:nvPr/>
        </p:nvSpPr>
        <p:spPr>
          <a:xfrm>
            <a:off x="1917900" y="4728000"/>
            <a:ext cx="5308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alibri"/>
                <a:ea typeface="Calibri"/>
                <a:cs typeface="Calibri"/>
                <a:sym typeface="Calibri"/>
              </a:rPr>
              <a:t>IT19111070 | M.F.A Ahamed | 2022-241 | Progress presentation1</a:t>
            </a:r>
            <a:endParaRPr sz="15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type="title"/>
          </p:nvPr>
        </p:nvSpPr>
        <p:spPr>
          <a:xfrm>
            <a:off x="1026450" y="644775"/>
            <a:ext cx="4471200" cy="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0C343D"/>
                </a:solidFill>
                <a:latin typeface="Times New Roman"/>
                <a:ea typeface="Times New Roman"/>
                <a:cs typeface="Times New Roman"/>
                <a:sym typeface="Times New Roman"/>
              </a:rPr>
              <a:t>Muhassan Faizal | IT19212050</a:t>
            </a:r>
            <a:endParaRPr sz="2500">
              <a:solidFill>
                <a:srgbClr val="0C343D"/>
              </a:solidFill>
              <a:latin typeface="Times New Roman"/>
              <a:ea typeface="Times New Roman"/>
              <a:cs typeface="Times New Roman"/>
              <a:sym typeface="Times New Roman"/>
            </a:endParaRPr>
          </a:p>
          <a:p>
            <a:pPr indent="0" lvl="0" marL="0" rtl="0" algn="l">
              <a:spcBef>
                <a:spcPts val="0"/>
              </a:spcBef>
              <a:spcAft>
                <a:spcPts val="0"/>
              </a:spcAft>
              <a:buNone/>
            </a:pPr>
            <a:r>
              <a:t/>
            </a:r>
            <a:endParaRPr sz="2500">
              <a:solidFill>
                <a:srgbClr val="0C343D"/>
              </a:solidFill>
              <a:latin typeface="Times New Roman"/>
              <a:ea typeface="Times New Roman"/>
              <a:cs typeface="Times New Roman"/>
              <a:sym typeface="Times New Roman"/>
            </a:endParaRPr>
          </a:p>
        </p:txBody>
      </p:sp>
      <p:sp>
        <p:nvSpPr>
          <p:cNvPr id="349" name="Google Shape;349;p44"/>
          <p:cNvSpPr txBox="1"/>
          <p:nvPr>
            <p:ph type="title"/>
          </p:nvPr>
        </p:nvSpPr>
        <p:spPr>
          <a:xfrm>
            <a:off x="1459575" y="2194600"/>
            <a:ext cx="3241200" cy="3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solidFill>
                  <a:srgbClr val="666666"/>
                </a:solidFill>
                <a:latin typeface="Times New Roman"/>
                <a:ea typeface="Times New Roman"/>
                <a:cs typeface="Times New Roman"/>
                <a:sym typeface="Times New Roman"/>
              </a:rPr>
              <a:t>Individual Component: </a:t>
            </a:r>
            <a:endParaRPr b="0">
              <a:solidFill>
                <a:srgbClr val="666666"/>
              </a:solidFill>
              <a:latin typeface="Times New Roman"/>
              <a:ea typeface="Times New Roman"/>
              <a:cs typeface="Times New Roman"/>
              <a:sym typeface="Times New Roman"/>
            </a:endParaRPr>
          </a:p>
        </p:txBody>
      </p:sp>
      <p:sp>
        <p:nvSpPr>
          <p:cNvPr id="350" name="Google Shape;350;p44"/>
          <p:cNvSpPr txBox="1"/>
          <p:nvPr>
            <p:ph type="title"/>
          </p:nvPr>
        </p:nvSpPr>
        <p:spPr>
          <a:xfrm>
            <a:off x="1060350" y="2765075"/>
            <a:ext cx="6870900" cy="140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400">
                <a:solidFill>
                  <a:srgbClr val="0C343D"/>
                </a:solidFill>
                <a:latin typeface="Arial"/>
                <a:ea typeface="Arial"/>
                <a:cs typeface="Arial"/>
                <a:sym typeface="Arial"/>
              </a:rPr>
              <a:t>Tracking users calorie consumption and Prediction of </a:t>
            </a:r>
            <a:r>
              <a:rPr b="0" lang="en" sz="2400">
                <a:solidFill>
                  <a:srgbClr val="0C343D"/>
                </a:solidFill>
                <a:latin typeface="Arial"/>
                <a:ea typeface="Arial"/>
                <a:cs typeface="Arial"/>
                <a:sym typeface="Arial"/>
              </a:rPr>
              <a:t>Weight</a:t>
            </a:r>
            <a:r>
              <a:rPr b="0" lang="en" sz="2400">
                <a:solidFill>
                  <a:srgbClr val="0C343D"/>
                </a:solidFill>
                <a:latin typeface="Arial"/>
                <a:ea typeface="Arial"/>
                <a:cs typeface="Arial"/>
                <a:sym typeface="Arial"/>
              </a:rPr>
              <a:t> Management</a:t>
            </a:r>
            <a:endParaRPr b="0" sz="2400">
              <a:solidFill>
                <a:srgbClr val="0C343D"/>
              </a:solidFill>
              <a:latin typeface="Times New Roman"/>
              <a:ea typeface="Times New Roman"/>
              <a:cs typeface="Times New Roman"/>
              <a:sym typeface="Times New Roman"/>
            </a:endParaRPr>
          </a:p>
        </p:txBody>
      </p:sp>
      <p:pic>
        <p:nvPicPr>
          <p:cNvPr id="351" name="Google Shape;351;p44"/>
          <p:cNvPicPr preferRelativeResize="0"/>
          <p:nvPr/>
        </p:nvPicPr>
        <p:blipFill rotWithShape="1">
          <a:blip r:embed="rId3">
            <a:alphaModFix/>
          </a:blip>
          <a:srcRect b="0" l="2408" r="2408" t="0"/>
          <a:stretch/>
        </p:blipFill>
        <p:spPr>
          <a:xfrm>
            <a:off x="6831725" y="272625"/>
            <a:ext cx="1906174" cy="23928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5"/>
          <p:cNvPicPr preferRelativeResize="0"/>
          <p:nvPr/>
        </p:nvPicPr>
        <p:blipFill>
          <a:blip r:embed="rId3">
            <a:alphaModFix/>
          </a:blip>
          <a:stretch>
            <a:fillRect/>
          </a:stretch>
        </p:blipFill>
        <p:spPr>
          <a:xfrm>
            <a:off x="152400" y="152400"/>
            <a:ext cx="8839200" cy="947376"/>
          </a:xfrm>
          <a:prstGeom prst="rect">
            <a:avLst/>
          </a:prstGeom>
          <a:noFill/>
          <a:ln>
            <a:noFill/>
          </a:ln>
        </p:spPr>
      </p:pic>
      <p:pic>
        <p:nvPicPr>
          <p:cNvPr id="357" name="Google Shape;357;p45"/>
          <p:cNvPicPr preferRelativeResize="0"/>
          <p:nvPr/>
        </p:nvPicPr>
        <p:blipFill>
          <a:blip r:embed="rId4">
            <a:alphaModFix/>
          </a:blip>
          <a:stretch>
            <a:fillRect/>
          </a:stretch>
        </p:blipFill>
        <p:spPr>
          <a:xfrm>
            <a:off x="152400" y="1252176"/>
            <a:ext cx="8743428" cy="37389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6"/>
          <p:cNvPicPr preferRelativeResize="0"/>
          <p:nvPr/>
        </p:nvPicPr>
        <p:blipFill>
          <a:blip r:embed="rId3">
            <a:alphaModFix/>
          </a:blip>
          <a:stretch>
            <a:fillRect/>
          </a:stretch>
        </p:blipFill>
        <p:spPr>
          <a:xfrm>
            <a:off x="152400" y="152400"/>
            <a:ext cx="8839200" cy="959995"/>
          </a:xfrm>
          <a:prstGeom prst="rect">
            <a:avLst/>
          </a:prstGeom>
          <a:noFill/>
          <a:ln>
            <a:noFill/>
          </a:ln>
        </p:spPr>
      </p:pic>
      <p:pic>
        <p:nvPicPr>
          <p:cNvPr id="363" name="Google Shape;363;p46"/>
          <p:cNvPicPr preferRelativeResize="0"/>
          <p:nvPr/>
        </p:nvPicPr>
        <p:blipFill>
          <a:blip r:embed="rId4">
            <a:alphaModFix/>
          </a:blip>
          <a:stretch>
            <a:fillRect/>
          </a:stretch>
        </p:blipFill>
        <p:spPr>
          <a:xfrm>
            <a:off x="152400" y="1264795"/>
            <a:ext cx="8430992" cy="372630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7"/>
          <p:cNvPicPr preferRelativeResize="0"/>
          <p:nvPr/>
        </p:nvPicPr>
        <p:blipFill>
          <a:blip r:embed="rId3">
            <a:alphaModFix/>
          </a:blip>
          <a:stretch>
            <a:fillRect/>
          </a:stretch>
        </p:blipFill>
        <p:spPr>
          <a:xfrm>
            <a:off x="152400" y="152400"/>
            <a:ext cx="3848100" cy="1009650"/>
          </a:xfrm>
          <a:prstGeom prst="rect">
            <a:avLst/>
          </a:prstGeom>
          <a:noFill/>
          <a:ln>
            <a:noFill/>
          </a:ln>
        </p:spPr>
      </p:pic>
      <p:pic>
        <p:nvPicPr>
          <p:cNvPr id="369" name="Google Shape;369;p47"/>
          <p:cNvPicPr preferRelativeResize="0"/>
          <p:nvPr/>
        </p:nvPicPr>
        <p:blipFill>
          <a:blip r:embed="rId4">
            <a:alphaModFix/>
          </a:blip>
          <a:stretch>
            <a:fillRect/>
          </a:stretch>
        </p:blipFill>
        <p:spPr>
          <a:xfrm>
            <a:off x="1481750" y="1162050"/>
            <a:ext cx="6058704" cy="36766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8"/>
          <p:cNvPicPr preferRelativeResize="0"/>
          <p:nvPr/>
        </p:nvPicPr>
        <p:blipFill>
          <a:blip r:embed="rId3">
            <a:alphaModFix/>
          </a:blip>
          <a:stretch>
            <a:fillRect/>
          </a:stretch>
        </p:blipFill>
        <p:spPr>
          <a:xfrm>
            <a:off x="152400" y="152400"/>
            <a:ext cx="2990850" cy="1009650"/>
          </a:xfrm>
          <a:prstGeom prst="rect">
            <a:avLst/>
          </a:prstGeom>
          <a:noFill/>
          <a:ln>
            <a:noFill/>
          </a:ln>
        </p:spPr>
      </p:pic>
      <p:pic>
        <p:nvPicPr>
          <p:cNvPr id="375" name="Google Shape;375;p48"/>
          <p:cNvPicPr preferRelativeResize="0"/>
          <p:nvPr/>
        </p:nvPicPr>
        <p:blipFill>
          <a:blip r:embed="rId4">
            <a:alphaModFix/>
          </a:blip>
          <a:stretch>
            <a:fillRect/>
          </a:stretch>
        </p:blipFill>
        <p:spPr>
          <a:xfrm>
            <a:off x="152400" y="1314450"/>
            <a:ext cx="8839199" cy="1993235"/>
          </a:xfrm>
          <a:prstGeom prst="rect">
            <a:avLst/>
          </a:prstGeom>
          <a:noFill/>
          <a:ln>
            <a:noFill/>
          </a:ln>
        </p:spPr>
      </p:pic>
      <p:pic>
        <p:nvPicPr>
          <p:cNvPr id="376" name="Google Shape;376;p48"/>
          <p:cNvPicPr preferRelativeResize="0"/>
          <p:nvPr/>
        </p:nvPicPr>
        <p:blipFill>
          <a:blip r:embed="rId5">
            <a:alphaModFix/>
          </a:blip>
          <a:stretch>
            <a:fillRect/>
          </a:stretch>
        </p:blipFill>
        <p:spPr>
          <a:xfrm>
            <a:off x="152400" y="3307663"/>
            <a:ext cx="9144000" cy="2438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9"/>
          <p:cNvPicPr preferRelativeResize="0"/>
          <p:nvPr/>
        </p:nvPicPr>
        <p:blipFill>
          <a:blip r:embed="rId3">
            <a:alphaModFix/>
          </a:blip>
          <a:stretch>
            <a:fillRect/>
          </a:stretch>
        </p:blipFill>
        <p:spPr>
          <a:xfrm>
            <a:off x="152400" y="152400"/>
            <a:ext cx="8839199" cy="948335"/>
          </a:xfrm>
          <a:prstGeom prst="rect">
            <a:avLst/>
          </a:prstGeom>
          <a:noFill/>
          <a:ln>
            <a:noFill/>
          </a:ln>
        </p:spPr>
      </p:pic>
      <p:pic>
        <p:nvPicPr>
          <p:cNvPr id="382" name="Google Shape;382;p49"/>
          <p:cNvPicPr preferRelativeResize="0"/>
          <p:nvPr/>
        </p:nvPicPr>
        <p:blipFill>
          <a:blip r:embed="rId4">
            <a:alphaModFix/>
          </a:blip>
          <a:stretch>
            <a:fillRect/>
          </a:stretch>
        </p:blipFill>
        <p:spPr>
          <a:xfrm>
            <a:off x="152400" y="1253135"/>
            <a:ext cx="8839200" cy="1481352"/>
          </a:xfrm>
          <a:prstGeom prst="rect">
            <a:avLst/>
          </a:prstGeom>
          <a:noFill/>
          <a:ln>
            <a:noFill/>
          </a:ln>
        </p:spPr>
      </p:pic>
      <p:pic>
        <p:nvPicPr>
          <p:cNvPr id="383" name="Google Shape;383;p49"/>
          <p:cNvPicPr preferRelativeResize="0"/>
          <p:nvPr/>
        </p:nvPicPr>
        <p:blipFill>
          <a:blip r:embed="rId5">
            <a:alphaModFix/>
          </a:blip>
          <a:stretch>
            <a:fillRect/>
          </a:stretch>
        </p:blipFill>
        <p:spPr>
          <a:xfrm>
            <a:off x="152400" y="2886887"/>
            <a:ext cx="7369903" cy="21042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0"/>
          <p:cNvPicPr preferRelativeResize="0"/>
          <p:nvPr/>
        </p:nvPicPr>
        <p:blipFill>
          <a:blip r:embed="rId3">
            <a:alphaModFix/>
          </a:blip>
          <a:stretch>
            <a:fillRect/>
          </a:stretch>
        </p:blipFill>
        <p:spPr>
          <a:xfrm>
            <a:off x="152400" y="152400"/>
            <a:ext cx="2990850" cy="1009650"/>
          </a:xfrm>
          <a:prstGeom prst="rect">
            <a:avLst/>
          </a:prstGeom>
          <a:noFill/>
          <a:ln>
            <a:noFill/>
          </a:ln>
        </p:spPr>
      </p:pic>
      <p:pic>
        <p:nvPicPr>
          <p:cNvPr id="389" name="Google Shape;389;p50"/>
          <p:cNvPicPr preferRelativeResize="0"/>
          <p:nvPr/>
        </p:nvPicPr>
        <p:blipFill>
          <a:blip r:embed="rId4">
            <a:alphaModFix/>
          </a:blip>
          <a:stretch>
            <a:fillRect/>
          </a:stretch>
        </p:blipFill>
        <p:spPr>
          <a:xfrm>
            <a:off x="152400" y="1314450"/>
            <a:ext cx="8839201" cy="12041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1"/>
          <p:cNvSpPr txBox="1"/>
          <p:nvPr>
            <p:ph type="title"/>
          </p:nvPr>
        </p:nvSpPr>
        <p:spPr>
          <a:xfrm>
            <a:off x="1026450" y="644775"/>
            <a:ext cx="4471200" cy="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0C343D"/>
                </a:solidFill>
                <a:latin typeface="Times New Roman"/>
                <a:ea typeface="Times New Roman"/>
                <a:cs typeface="Times New Roman"/>
                <a:sym typeface="Times New Roman"/>
              </a:rPr>
              <a:t>Chirathma V G B | IT19218090</a:t>
            </a:r>
            <a:endParaRPr sz="2500">
              <a:solidFill>
                <a:srgbClr val="0C343D"/>
              </a:solidFill>
              <a:latin typeface="Times New Roman"/>
              <a:ea typeface="Times New Roman"/>
              <a:cs typeface="Times New Roman"/>
              <a:sym typeface="Times New Roman"/>
            </a:endParaRPr>
          </a:p>
          <a:p>
            <a:pPr indent="0" lvl="0" marL="0" rtl="0" algn="l">
              <a:spcBef>
                <a:spcPts val="0"/>
              </a:spcBef>
              <a:spcAft>
                <a:spcPts val="0"/>
              </a:spcAft>
              <a:buNone/>
            </a:pPr>
            <a:r>
              <a:t/>
            </a:r>
            <a:endParaRPr sz="2500">
              <a:solidFill>
                <a:srgbClr val="0C343D"/>
              </a:solidFill>
              <a:latin typeface="Times New Roman"/>
              <a:ea typeface="Times New Roman"/>
              <a:cs typeface="Times New Roman"/>
              <a:sym typeface="Times New Roman"/>
            </a:endParaRPr>
          </a:p>
          <a:p>
            <a:pPr indent="0" lvl="0" marL="0" rtl="0" algn="l">
              <a:spcBef>
                <a:spcPts val="0"/>
              </a:spcBef>
              <a:spcAft>
                <a:spcPts val="0"/>
              </a:spcAft>
              <a:buNone/>
            </a:pPr>
            <a:r>
              <a:t/>
            </a:r>
            <a:endParaRPr sz="2500">
              <a:solidFill>
                <a:srgbClr val="0C343D"/>
              </a:solidFill>
              <a:latin typeface="Times New Roman"/>
              <a:ea typeface="Times New Roman"/>
              <a:cs typeface="Times New Roman"/>
              <a:sym typeface="Times New Roman"/>
            </a:endParaRPr>
          </a:p>
        </p:txBody>
      </p:sp>
      <p:sp>
        <p:nvSpPr>
          <p:cNvPr id="395" name="Google Shape;395;p51"/>
          <p:cNvSpPr txBox="1"/>
          <p:nvPr>
            <p:ph type="title"/>
          </p:nvPr>
        </p:nvSpPr>
        <p:spPr>
          <a:xfrm>
            <a:off x="1459575" y="2194600"/>
            <a:ext cx="3241200" cy="3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solidFill>
                  <a:srgbClr val="666666"/>
                </a:solidFill>
                <a:latin typeface="Times New Roman"/>
                <a:ea typeface="Times New Roman"/>
                <a:cs typeface="Times New Roman"/>
                <a:sym typeface="Times New Roman"/>
              </a:rPr>
              <a:t>Individual Component: </a:t>
            </a:r>
            <a:endParaRPr b="0">
              <a:solidFill>
                <a:srgbClr val="666666"/>
              </a:solidFill>
              <a:latin typeface="Times New Roman"/>
              <a:ea typeface="Times New Roman"/>
              <a:cs typeface="Times New Roman"/>
              <a:sym typeface="Times New Roman"/>
            </a:endParaRPr>
          </a:p>
        </p:txBody>
      </p:sp>
      <p:sp>
        <p:nvSpPr>
          <p:cNvPr id="396" name="Google Shape;396;p51"/>
          <p:cNvSpPr txBox="1"/>
          <p:nvPr>
            <p:ph type="title"/>
          </p:nvPr>
        </p:nvSpPr>
        <p:spPr>
          <a:xfrm>
            <a:off x="1060350" y="2765075"/>
            <a:ext cx="6870900" cy="140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400">
                <a:solidFill>
                  <a:srgbClr val="0C343D"/>
                </a:solidFill>
                <a:latin typeface="Times New Roman"/>
                <a:ea typeface="Times New Roman"/>
                <a:cs typeface="Times New Roman"/>
                <a:sym typeface="Times New Roman"/>
              </a:rPr>
              <a:t>Predicting the time it takes to become obese and the risk of developing non-communicable diseases based on the user's daily meal plan</a:t>
            </a:r>
            <a:endParaRPr b="0" sz="2400">
              <a:solidFill>
                <a:srgbClr val="0C343D"/>
              </a:solidFill>
              <a:latin typeface="Times New Roman"/>
              <a:ea typeface="Times New Roman"/>
              <a:cs typeface="Times New Roman"/>
              <a:sym typeface="Times New Roman"/>
            </a:endParaRPr>
          </a:p>
        </p:txBody>
      </p:sp>
      <p:pic>
        <p:nvPicPr>
          <p:cNvPr id="397" name="Google Shape;397;p51"/>
          <p:cNvPicPr preferRelativeResize="0"/>
          <p:nvPr/>
        </p:nvPicPr>
        <p:blipFill>
          <a:blip r:embed="rId3">
            <a:alphaModFix/>
          </a:blip>
          <a:stretch>
            <a:fillRect/>
          </a:stretch>
        </p:blipFill>
        <p:spPr>
          <a:xfrm>
            <a:off x="7053950" y="607050"/>
            <a:ext cx="1884501" cy="2103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535125" y="537425"/>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Overall Component Explained</a:t>
            </a:r>
            <a:endParaRPr sz="2400">
              <a:solidFill>
                <a:srgbClr val="0C343D"/>
              </a:solidFill>
              <a:latin typeface="Times New Roman"/>
              <a:ea typeface="Times New Roman"/>
              <a:cs typeface="Times New Roman"/>
              <a:sym typeface="Times New Roman"/>
            </a:endParaRPr>
          </a:p>
        </p:txBody>
      </p:sp>
      <p:sp>
        <p:nvSpPr>
          <p:cNvPr id="112" name="Google Shape;112;p16"/>
          <p:cNvSpPr txBox="1"/>
          <p:nvPr>
            <p:ph idx="1" type="body"/>
          </p:nvPr>
        </p:nvSpPr>
        <p:spPr>
          <a:xfrm>
            <a:off x="442650" y="1278775"/>
            <a:ext cx="8258700" cy="3533400"/>
          </a:xfrm>
          <a:prstGeom prst="rect">
            <a:avLst/>
          </a:prstGeom>
        </p:spPr>
        <p:txBody>
          <a:bodyPr anchorCtr="0" anchor="t" bIns="91425" lIns="91425" spcFirstLastPara="1" rIns="91425" wrap="square" tIns="91425">
            <a:normAutofit fontScale="47500" lnSpcReduction="10000"/>
          </a:bodyPr>
          <a:lstStyle/>
          <a:p>
            <a:pPr indent="0" lvl="0" marL="0" rtl="0" algn="l">
              <a:lnSpc>
                <a:spcPct val="100000"/>
              </a:lnSpc>
              <a:spcBef>
                <a:spcPts val="0"/>
              </a:spcBef>
              <a:spcAft>
                <a:spcPts val="0"/>
              </a:spcAft>
              <a:buNone/>
            </a:pPr>
            <a:r>
              <a:rPr lang="en" sz="3110">
                <a:solidFill>
                  <a:srgbClr val="434343"/>
                </a:solidFill>
                <a:latin typeface="Times New Roman"/>
                <a:ea typeface="Times New Roman"/>
                <a:cs typeface="Times New Roman"/>
                <a:sym typeface="Times New Roman"/>
              </a:rPr>
              <a:t>The overall strategy of my component is centralized with the user. As per the methodologies and processes mentioned above, this is ideal for those unaware of their allergies and allergens. The planned system shall have User Interfaces to enter the food items consumed within 12 hours (Assuming he has a food allergy). According to the sources, the allergic reaction symptoms of a food allergy may occur between a few minutes and two hours after exposure to the food item. The next step shall include the symptoms tracking process. The user may already have some symptoms due to an allergic reaction concerning the above theorem. Therefore, the following interface shall have a list of symptoms, and the user can select the symptoms they might have felt that day. These symptoms will be filtered upon entering the food items.</a:t>
            </a:r>
            <a:endParaRPr sz="311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311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3110">
                <a:solidFill>
                  <a:srgbClr val="434343"/>
                </a:solidFill>
                <a:latin typeface="Times New Roman"/>
                <a:ea typeface="Times New Roman"/>
                <a:cs typeface="Times New Roman"/>
                <a:sym typeface="Times New Roman"/>
              </a:rPr>
              <a:t>After analyzing these entered details, the system shall predict the allergen/food item/ food type that caused the allergy. These records will be taken into consideration because tracking both the food intake and allergy symptoms makes it much easier to figure out what is causing the allergies and the outcome of the allergic reactions. Since it will take 1 to 3 weeks to entirely vanish the signs of an allergic reaction, the user should continue the process for at least three weeks to get the most out of the proposed application. During this time, the user can eliminate the system-predicted food items from the diet plan and follow the tips and precautions/remedies provided through the application to stay healthy and free from Food Allergies</a:t>
            </a:r>
            <a:endParaRPr sz="1800">
              <a:solidFill>
                <a:srgbClr val="000000"/>
              </a:solidFill>
              <a:latin typeface="Times New Roman"/>
              <a:ea typeface="Times New Roman"/>
              <a:cs typeface="Times New Roman"/>
              <a:sym typeface="Times New Roman"/>
            </a:endParaRPr>
          </a:p>
        </p:txBody>
      </p:sp>
      <p:sp>
        <p:nvSpPr>
          <p:cNvPr id="113" name="Google Shape;113;p16"/>
          <p:cNvSpPr txBox="1"/>
          <p:nvPr/>
        </p:nvSpPr>
        <p:spPr>
          <a:xfrm>
            <a:off x="1939550" y="4695500"/>
            <a:ext cx="538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2"/>
          <p:cNvSpPr txBox="1"/>
          <p:nvPr>
            <p:ph type="title"/>
          </p:nvPr>
        </p:nvSpPr>
        <p:spPr>
          <a:xfrm>
            <a:off x="729450" y="660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403" name="Google Shape;403;p52"/>
          <p:cNvSpPr txBox="1"/>
          <p:nvPr>
            <p:ph idx="1" type="body"/>
          </p:nvPr>
        </p:nvSpPr>
        <p:spPr>
          <a:xfrm>
            <a:off x="729450" y="1662575"/>
            <a:ext cx="7688700" cy="2823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Predicting the time it takes to become obese.</a:t>
            </a:r>
            <a:endParaRPr sz="1500"/>
          </a:p>
          <a:p>
            <a:pPr indent="-323850" lvl="0" marL="457200" rtl="0" algn="l">
              <a:spcBef>
                <a:spcPts val="0"/>
              </a:spcBef>
              <a:spcAft>
                <a:spcPts val="0"/>
              </a:spcAft>
              <a:buSzPts val="1500"/>
              <a:buChar char="●"/>
            </a:pPr>
            <a:r>
              <a:rPr lang="en" sz="1500"/>
              <a:t>Predict the risk of developing non-communicable diseases based on the user's daily meal plan.</a:t>
            </a:r>
            <a:endParaRPr sz="1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727650" y="580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4400">
                <a:solidFill>
                  <a:srgbClr val="04617B"/>
                </a:solidFill>
                <a:latin typeface="Arial"/>
                <a:ea typeface="Arial"/>
                <a:cs typeface="Arial"/>
                <a:sym typeface="Arial"/>
              </a:rPr>
              <a:t>Absorb for fifty percent of the project</a:t>
            </a:r>
            <a:endParaRPr/>
          </a:p>
        </p:txBody>
      </p:sp>
      <p:sp>
        <p:nvSpPr>
          <p:cNvPr id="409" name="Google Shape;409;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400"/>
              </a:spcBef>
              <a:spcAft>
                <a:spcPts val="0"/>
              </a:spcAft>
              <a:buNone/>
            </a:pPr>
            <a:r>
              <a:rPr lang="en" sz="1800">
                <a:solidFill>
                  <a:srgbClr val="000000"/>
                </a:solidFill>
                <a:latin typeface="Arial"/>
                <a:ea typeface="Arial"/>
                <a:cs typeface="Arial"/>
                <a:sym typeface="Arial"/>
              </a:rPr>
              <a:t>•</a:t>
            </a:r>
            <a:r>
              <a:rPr lang="en" sz="1800">
                <a:solidFill>
                  <a:srgbClr val="04617B"/>
                </a:solidFill>
                <a:latin typeface="Arial"/>
                <a:ea typeface="Arial"/>
                <a:cs typeface="Arial"/>
                <a:sym typeface="Arial"/>
              </a:rPr>
              <a:t>Create a dataset.</a:t>
            </a:r>
            <a:endParaRPr sz="1800">
              <a:solidFill>
                <a:srgbClr val="04617B"/>
              </a:solidFill>
              <a:latin typeface="Arial"/>
              <a:ea typeface="Arial"/>
              <a:cs typeface="Arial"/>
              <a:sym typeface="Arial"/>
            </a:endParaRPr>
          </a:p>
          <a:p>
            <a:pPr indent="0" lvl="0" marL="0" rtl="0" algn="l">
              <a:spcBef>
                <a:spcPts val="400"/>
              </a:spcBef>
              <a:spcAft>
                <a:spcPts val="0"/>
              </a:spcAft>
              <a:buNone/>
            </a:pPr>
            <a:r>
              <a:rPr lang="en" sz="1800">
                <a:solidFill>
                  <a:srgbClr val="000000"/>
                </a:solidFill>
                <a:latin typeface="Arial"/>
                <a:ea typeface="Arial"/>
                <a:cs typeface="Arial"/>
                <a:sym typeface="Arial"/>
              </a:rPr>
              <a:t>•</a:t>
            </a:r>
            <a:r>
              <a:rPr lang="en" sz="1800">
                <a:solidFill>
                  <a:srgbClr val="04617B"/>
                </a:solidFill>
                <a:latin typeface="Arial"/>
                <a:ea typeface="Arial"/>
                <a:cs typeface="Arial"/>
                <a:sym typeface="Arial"/>
              </a:rPr>
              <a:t>Calculate BMI value and daily needs based on the user’s biodata.</a:t>
            </a:r>
            <a:endParaRPr sz="1800">
              <a:solidFill>
                <a:srgbClr val="04617B"/>
              </a:solidFill>
              <a:latin typeface="Arial"/>
              <a:ea typeface="Arial"/>
              <a:cs typeface="Arial"/>
              <a:sym typeface="Arial"/>
            </a:endParaRPr>
          </a:p>
          <a:p>
            <a:pPr indent="0" lvl="0" marL="0" rtl="0" algn="l">
              <a:spcBef>
                <a:spcPts val="400"/>
              </a:spcBef>
              <a:spcAft>
                <a:spcPts val="0"/>
              </a:spcAft>
              <a:buNone/>
            </a:pPr>
            <a:r>
              <a:rPr lang="en" sz="1800">
                <a:solidFill>
                  <a:srgbClr val="000000"/>
                </a:solidFill>
                <a:latin typeface="Arial"/>
                <a:ea typeface="Arial"/>
                <a:cs typeface="Arial"/>
                <a:sym typeface="Arial"/>
              </a:rPr>
              <a:t>•</a:t>
            </a:r>
            <a:r>
              <a:rPr lang="en" sz="1800">
                <a:solidFill>
                  <a:srgbClr val="04617B"/>
                </a:solidFill>
                <a:latin typeface="Arial"/>
                <a:ea typeface="Arial"/>
                <a:cs typeface="Arial"/>
                <a:sym typeface="Arial"/>
              </a:rPr>
              <a:t>Calculate the total calories the user gets per day.</a:t>
            </a:r>
            <a:endParaRPr sz="1800">
              <a:solidFill>
                <a:srgbClr val="04617B"/>
              </a:solidFill>
              <a:latin typeface="Arial"/>
              <a:ea typeface="Arial"/>
              <a:cs typeface="Arial"/>
              <a:sym typeface="Arial"/>
            </a:endParaRPr>
          </a:p>
          <a:p>
            <a:pPr indent="0" lvl="0" marL="0" rtl="0" algn="l">
              <a:spcBef>
                <a:spcPts val="400"/>
              </a:spcBef>
              <a:spcAft>
                <a:spcPts val="0"/>
              </a:spcAft>
              <a:buNone/>
            </a:pPr>
            <a:r>
              <a:rPr lang="en" sz="1800">
                <a:solidFill>
                  <a:srgbClr val="000000"/>
                </a:solidFill>
                <a:latin typeface="Arial"/>
                <a:ea typeface="Arial"/>
                <a:cs typeface="Arial"/>
                <a:sym typeface="Arial"/>
              </a:rPr>
              <a:t>•</a:t>
            </a:r>
            <a:r>
              <a:rPr lang="en" sz="1800">
                <a:solidFill>
                  <a:srgbClr val="04617B"/>
                </a:solidFill>
                <a:latin typeface="Arial"/>
                <a:ea typeface="Arial"/>
                <a:cs typeface="Arial"/>
                <a:sym typeface="Arial"/>
              </a:rPr>
              <a:t>Calculate the time that the user becomes to obesity. </a:t>
            </a:r>
            <a:endParaRPr sz="1800">
              <a:solidFill>
                <a:srgbClr val="04617B"/>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434000" y="606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Methodology</a:t>
            </a:r>
            <a:endParaRPr/>
          </a:p>
        </p:txBody>
      </p:sp>
      <p:pic>
        <p:nvPicPr>
          <p:cNvPr id="415" name="Google Shape;415;p54"/>
          <p:cNvPicPr preferRelativeResize="0"/>
          <p:nvPr/>
        </p:nvPicPr>
        <p:blipFill>
          <a:blip r:embed="rId3">
            <a:alphaModFix/>
          </a:blip>
          <a:stretch>
            <a:fillRect/>
          </a:stretch>
        </p:blipFill>
        <p:spPr>
          <a:xfrm>
            <a:off x="1463600" y="1262925"/>
            <a:ext cx="6216811" cy="36966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 that have used</a:t>
            </a:r>
            <a:endParaRPr/>
          </a:p>
        </p:txBody>
      </p:sp>
      <p:sp>
        <p:nvSpPr>
          <p:cNvPr id="421" name="Google Shape;421;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Python</a:t>
            </a:r>
            <a:endParaRPr sz="1500"/>
          </a:p>
          <a:p>
            <a:pPr indent="-323850" lvl="0" marL="457200" rtl="0" algn="l">
              <a:spcBef>
                <a:spcPts val="0"/>
              </a:spcBef>
              <a:spcAft>
                <a:spcPts val="0"/>
              </a:spcAft>
              <a:buSzPts val="1500"/>
              <a:buChar char="●"/>
            </a:pPr>
            <a:r>
              <a:rPr lang="en" sz="1500"/>
              <a:t>Json</a:t>
            </a:r>
            <a:endParaRPr sz="1500"/>
          </a:p>
        </p:txBody>
      </p:sp>
      <p:pic>
        <p:nvPicPr>
          <p:cNvPr id="422" name="Google Shape;422;p55"/>
          <p:cNvPicPr preferRelativeResize="0"/>
          <p:nvPr/>
        </p:nvPicPr>
        <p:blipFill>
          <a:blip r:embed="rId3">
            <a:alphaModFix/>
          </a:blip>
          <a:stretch>
            <a:fillRect/>
          </a:stretch>
        </p:blipFill>
        <p:spPr>
          <a:xfrm>
            <a:off x="3622250" y="2334025"/>
            <a:ext cx="949750" cy="949771"/>
          </a:xfrm>
          <a:prstGeom prst="rect">
            <a:avLst/>
          </a:prstGeom>
          <a:noFill/>
          <a:ln>
            <a:noFill/>
          </a:ln>
        </p:spPr>
      </p:pic>
      <p:pic>
        <p:nvPicPr>
          <p:cNvPr id="423" name="Google Shape;423;p55"/>
          <p:cNvPicPr preferRelativeResize="0"/>
          <p:nvPr/>
        </p:nvPicPr>
        <p:blipFill>
          <a:blip r:embed="rId4">
            <a:alphaModFix/>
          </a:blip>
          <a:stretch>
            <a:fillRect/>
          </a:stretch>
        </p:blipFill>
        <p:spPr>
          <a:xfrm>
            <a:off x="5076375" y="3343925"/>
            <a:ext cx="2041275" cy="868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6"/>
          <p:cNvPicPr preferRelativeResize="0"/>
          <p:nvPr/>
        </p:nvPicPr>
        <p:blipFill>
          <a:blip r:embed="rId3">
            <a:alphaModFix/>
          </a:blip>
          <a:stretch>
            <a:fillRect/>
          </a:stretch>
        </p:blipFill>
        <p:spPr>
          <a:xfrm>
            <a:off x="152400" y="394125"/>
            <a:ext cx="2990850" cy="1009650"/>
          </a:xfrm>
          <a:prstGeom prst="rect">
            <a:avLst/>
          </a:prstGeom>
          <a:noFill/>
          <a:ln>
            <a:noFill/>
          </a:ln>
        </p:spPr>
      </p:pic>
      <p:sp>
        <p:nvSpPr>
          <p:cNvPr id="429" name="Google Shape;429;p56"/>
          <p:cNvSpPr txBox="1"/>
          <p:nvPr/>
        </p:nvSpPr>
        <p:spPr>
          <a:xfrm>
            <a:off x="349175" y="1403775"/>
            <a:ext cx="8299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This dataset contains details of nutritions of food items.</a:t>
            </a:r>
            <a:endParaRPr>
              <a:latin typeface="Lato"/>
              <a:ea typeface="Lato"/>
              <a:cs typeface="Lato"/>
              <a:sym typeface="Lato"/>
            </a:endParaRPr>
          </a:p>
        </p:txBody>
      </p:sp>
      <p:pic>
        <p:nvPicPr>
          <p:cNvPr id="430" name="Google Shape;430;p56"/>
          <p:cNvPicPr preferRelativeResize="0"/>
          <p:nvPr/>
        </p:nvPicPr>
        <p:blipFill>
          <a:blip r:embed="rId4">
            <a:alphaModFix/>
          </a:blip>
          <a:stretch>
            <a:fillRect/>
          </a:stretch>
        </p:blipFill>
        <p:spPr>
          <a:xfrm>
            <a:off x="576000" y="1956375"/>
            <a:ext cx="2659140" cy="3034725"/>
          </a:xfrm>
          <a:prstGeom prst="rect">
            <a:avLst/>
          </a:prstGeom>
          <a:noFill/>
          <a:ln>
            <a:noFill/>
          </a:ln>
        </p:spPr>
      </p:pic>
      <p:pic>
        <p:nvPicPr>
          <p:cNvPr id="431" name="Google Shape;431;p56"/>
          <p:cNvPicPr preferRelativeResize="0"/>
          <p:nvPr/>
        </p:nvPicPr>
        <p:blipFill>
          <a:blip r:embed="rId5">
            <a:alphaModFix/>
          </a:blip>
          <a:stretch>
            <a:fillRect/>
          </a:stretch>
        </p:blipFill>
        <p:spPr>
          <a:xfrm>
            <a:off x="4269265" y="2016900"/>
            <a:ext cx="3336068" cy="30347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7"/>
          <p:cNvSpPr txBox="1"/>
          <p:nvPr>
            <p:ph type="title"/>
          </p:nvPr>
        </p:nvSpPr>
        <p:spPr>
          <a:xfrm>
            <a:off x="824900" y="555550"/>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Figma Prototypes of the User Interfaces</a:t>
            </a:r>
            <a:endParaRPr sz="2400">
              <a:solidFill>
                <a:srgbClr val="0C343D"/>
              </a:solidFill>
              <a:latin typeface="Times New Roman"/>
              <a:ea typeface="Times New Roman"/>
              <a:cs typeface="Times New Roman"/>
              <a:sym typeface="Times New Roman"/>
            </a:endParaRPr>
          </a:p>
        </p:txBody>
      </p:sp>
      <p:pic>
        <p:nvPicPr>
          <p:cNvPr id="437" name="Google Shape;437;p57"/>
          <p:cNvPicPr preferRelativeResize="0"/>
          <p:nvPr/>
        </p:nvPicPr>
        <p:blipFill>
          <a:blip r:embed="rId3">
            <a:alphaModFix/>
          </a:blip>
          <a:stretch>
            <a:fillRect/>
          </a:stretch>
        </p:blipFill>
        <p:spPr>
          <a:xfrm>
            <a:off x="356350" y="1296550"/>
            <a:ext cx="1225350" cy="3475224"/>
          </a:xfrm>
          <a:prstGeom prst="rect">
            <a:avLst/>
          </a:prstGeom>
          <a:noFill/>
          <a:ln>
            <a:noFill/>
          </a:ln>
        </p:spPr>
      </p:pic>
      <p:pic>
        <p:nvPicPr>
          <p:cNvPr id="438" name="Google Shape;438;p57"/>
          <p:cNvPicPr preferRelativeResize="0"/>
          <p:nvPr/>
        </p:nvPicPr>
        <p:blipFill>
          <a:blip r:embed="rId4">
            <a:alphaModFix/>
          </a:blip>
          <a:stretch>
            <a:fillRect/>
          </a:stretch>
        </p:blipFill>
        <p:spPr>
          <a:xfrm>
            <a:off x="1997900" y="1296550"/>
            <a:ext cx="1801425" cy="3475224"/>
          </a:xfrm>
          <a:prstGeom prst="rect">
            <a:avLst/>
          </a:prstGeom>
          <a:noFill/>
          <a:ln>
            <a:noFill/>
          </a:ln>
        </p:spPr>
      </p:pic>
      <p:pic>
        <p:nvPicPr>
          <p:cNvPr id="439" name="Google Shape;439;p57"/>
          <p:cNvPicPr preferRelativeResize="0"/>
          <p:nvPr/>
        </p:nvPicPr>
        <p:blipFill>
          <a:blip r:embed="rId5">
            <a:alphaModFix/>
          </a:blip>
          <a:stretch>
            <a:fillRect/>
          </a:stretch>
        </p:blipFill>
        <p:spPr>
          <a:xfrm>
            <a:off x="4215500" y="1296550"/>
            <a:ext cx="1801100" cy="3432000"/>
          </a:xfrm>
          <a:prstGeom prst="rect">
            <a:avLst/>
          </a:prstGeom>
          <a:noFill/>
          <a:ln>
            <a:noFill/>
          </a:ln>
        </p:spPr>
      </p:pic>
      <p:pic>
        <p:nvPicPr>
          <p:cNvPr id="440" name="Google Shape;440;p57"/>
          <p:cNvPicPr preferRelativeResize="0"/>
          <p:nvPr/>
        </p:nvPicPr>
        <p:blipFill>
          <a:blip r:embed="rId6">
            <a:alphaModFix/>
          </a:blip>
          <a:stretch>
            <a:fillRect/>
          </a:stretch>
        </p:blipFill>
        <p:spPr>
          <a:xfrm>
            <a:off x="6488825" y="1253350"/>
            <a:ext cx="1833350" cy="3432000"/>
          </a:xfrm>
          <a:prstGeom prst="rect">
            <a:avLst/>
          </a:prstGeom>
          <a:noFill/>
          <a:ln>
            <a:noFill/>
          </a:ln>
        </p:spPr>
      </p:pic>
      <p:sp>
        <p:nvSpPr>
          <p:cNvPr id="441" name="Google Shape;441;p57"/>
          <p:cNvSpPr txBox="1"/>
          <p:nvPr/>
        </p:nvSpPr>
        <p:spPr>
          <a:xfrm>
            <a:off x="717500" y="4771775"/>
            <a:ext cx="2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a:t>
            </a:r>
            <a:endParaRPr>
              <a:latin typeface="Lato"/>
              <a:ea typeface="Lato"/>
              <a:cs typeface="Lato"/>
              <a:sym typeface="Lato"/>
            </a:endParaRPr>
          </a:p>
        </p:txBody>
      </p:sp>
      <p:sp>
        <p:nvSpPr>
          <p:cNvPr id="442" name="Google Shape;442;p57"/>
          <p:cNvSpPr txBox="1"/>
          <p:nvPr/>
        </p:nvSpPr>
        <p:spPr>
          <a:xfrm>
            <a:off x="2649475" y="4771775"/>
            <a:ext cx="3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a:t>
            </a:r>
            <a:endParaRPr>
              <a:latin typeface="Lato"/>
              <a:ea typeface="Lato"/>
              <a:cs typeface="Lato"/>
              <a:sym typeface="Lato"/>
            </a:endParaRPr>
          </a:p>
        </p:txBody>
      </p:sp>
      <p:sp>
        <p:nvSpPr>
          <p:cNvPr id="443" name="Google Shape;443;p57"/>
          <p:cNvSpPr txBox="1"/>
          <p:nvPr/>
        </p:nvSpPr>
        <p:spPr>
          <a:xfrm>
            <a:off x="4907938" y="4771775"/>
            <a:ext cx="3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3</a:t>
            </a:r>
            <a:endParaRPr>
              <a:latin typeface="Lato"/>
              <a:ea typeface="Lato"/>
              <a:cs typeface="Lato"/>
              <a:sym typeface="Lato"/>
            </a:endParaRPr>
          </a:p>
        </p:txBody>
      </p:sp>
      <p:sp>
        <p:nvSpPr>
          <p:cNvPr id="444" name="Google Shape;444;p57"/>
          <p:cNvSpPr txBox="1"/>
          <p:nvPr/>
        </p:nvSpPr>
        <p:spPr>
          <a:xfrm>
            <a:off x="7236900" y="4728550"/>
            <a:ext cx="3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4</a:t>
            </a:r>
            <a:endParaRPr>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txBox="1"/>
          <p:nvPr>
            <p:ph type="title"/>
          </p:nvPr>
        </p:nvSpPr>
        <p:spPr>
          <a:xfrm>
            <a:off x="824900" y="555550"/>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Figma Prototypes of the User Interfaces</a:t>
            </a:r>
            <a:endParaRPr sz="2400">
              <a:solidFill>
                <a:srgbClr val="0C343D"/>
              </a:solidFill>
              <a:latin typeface="Times New Roman"/>
              <a:ea typeface="Times New Roman"/>
              <a:cs typeface="Times New Roman"/>
              <a:sym typeface="Times New Roman"/>
            </a:endParaRPr>
          </a:p>
        </p:txBody>
      </p:sp>
      <p:pic>
        <p:nvPicPr>
          <p:cNvPr id="450" name="Google Shape;450;p58"/>
          <p:cNvPicPr preferRelativeResize="0"/>
          <p:nvPr/>
        </p:nvPicPr>
        <p:blipFill>
          <a:blip r:embed="rId3">
            <a:alphaModFix/>
          </a:blip>
          <a:stretch>
            <a:fillRect/>
          </a:stretch>
        </p:blipFill>
        <p:spPr>
          <a:xfrm>
            <a:off x="2443500" y="1296550"/>
            <a:ext cx="1812850" cy="3371501"/>
          </a:xfrm>
          <a:prstGeom prst="rect">
            <a:avLst/>
          </a:prstGeom>
          <a:noFill/>
          <a:ln>
            <a:noFill/>
          </a:ln>
        </p:spPr>
      </p:pic>
      <p:pic>
        <p:nvPicPr>
          <p:cNvPr id="451" name="Google Shape;451;p58"/>
          <p:cNvPicPr preferRelativeResize="0"/>
          <p:nvPr/>
        </p:nvPicPr>
        <p:blipFill>
          <a:blip r:embed="rId4">
            <a:alphaModFix/>
          </a:blip>
          <a:stretch>
            <a:fillRect/>
          </a:stretch>
        </p:blipFill>
        <p:spPr>
          <a:xfrm>
            <a:off x="178350" y="1296550"/>
            <a:ext cx="1794375" cy="3371500"/>
          </a:xfrm>
          <a:prstGeom prst="rect">
            <a:avLst/>
          </a:prstGeom>
          <a:noFill/>
          <a:ln>
            <a:noFill/>
          </a:ln>
        </p:spPr>
      </p:pic>
      <p:pic>
        <p:nvPicPr>
          <p:cNvPr id="452" name="Google Shape;452;p58"/>
          <p:cNvPicPr preferRelativeResize="0"/>
          <p:nvPr/>
        </p:nvPicPr>
        <p:blipFill>
          <a:blip r:embed="rId5">
            <a:alphaModFix/>
          </a:blip>
          <a:stretch>
            <a:fillRect/>
          </a:stretch>
        </p:blipFill>
        <p:spPr>
          <a:xfrm>
            <a:off x="4727125" y="1296550"/>
            <a:ext cx="1810400" cy="3371500"/>
          </a:xfrm>
          <a:prstGeom prst="rect">
            <a:avLst/>
          </a:prstGeom>
          <a:noFill/>
          <a:ln>
            <a:noFill/>
          </a:ln>
        </p:spPr>
      </p:pic>
      <p:pic>
        <p:nvPicPr>
          <p:cNvPr id="453" name="Google Shape;453;p58"/>
          <p:cNvPicPr preferRelativeResize="0"/>
          <p:nvPr/>
        </p:nvPicPr>
        <p:blipFill>
          <a:blip r:embed="rId6">
            <a:alphaModFix/>
          </a:blip>
          <a:stretch>
            <a:fillRect/>
          </a:stretch>
        </p:blipFill>
        <p:spPr>
          <a:xfrm>
            <a:off x="6975200" y="1296550"/>
            <a:ext cx="1803250" cy="3371499"/>
          </a:xfrm>
          <a:prstGeom prst="rect">
            <a:avLst/>
          </a:prstGeom>
          <a:noFill/>
          <a:ln>
            <a:noFill/>
          </a:ln>
        </p:spPr>
      </p:pic>
      <p:sp>
        <p:nvSpPr>
          <p:cNvPr id="454" name="Google Shape;454;p58"/>
          <p:cNvSpPr txBox="1"/>
          <p:nvPr/>
        </p:nvSpPr>
        <p:spPr>
          <a:xfrm>
            <a:off x="760725" y="4728550"/>
            <a:ext cx="3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5</a:t>
            </a:r>
            <a:endParaRPr>
              <a:latin typeface="Lato"/>
              <a:ea typeface="Lato"/>
              <a:cs typeface="Lato"/>
              <a:sym typeface="Lato"/>
            </a:endParaRPr>
          </a:p>
        </p:txBody>
      </p:sp>
      <p:sp>
        <p:nvSpPr>
          <p:cNvPr id="455" name="Google Shape;455;p58"/>
          <p:cNvSpPr txBox="1"/>
          <p:nvPr/>
        </p:nvSpPr>
        <p:spPr>
          <a:xfrm>
            <a:off x="3142475" y="4728550"/>
            <a:ext cx="4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6</a:t>
            </a:r>
            <a:endParaRPr>
              <a:latin typeface="Lato"/>
              <a:ea typeface="Lato"/>
              <a:cs typeface="Lato"/>
              <a:sym typeface="Lato"/>
            </a:endParaRPr>
          </a:p>
        </p:txBody>
      </p:sp>
      <p:sp>
        <p:nvSpPr>
          <p:cNvPr id="456" name="Google Shape;456;p58"/>
          <p:cNvSpPr txBox="1"/>
          <p:nvPr/>
        </p:nvSpPr>
        <p:spPr>
          <a:xfrm>
            <a:off x="5506925" y="4728550"/>
            <a:ext cx="3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7</a:t>
            </a:r>
            <a:endParaRPr>
              <a:latin typeface="Lato"/>
              <a:ea typeface="Lato"/>
              <a:cs typeface="Lato"/>
              <a:sym typeface="Lato"/>
            </a:endParaRPr>
          </a:p>
        </p:txBody>
      </p:sp>
      <p:sp>
        <p:nvSpPr>
          <p:cNvPr id="457" name="Google Shape;457;p58"/>
          <p:cNvSpPr txBox="1"/>
          <p:nvPr/>
        </p:nvSpPr>
        <p:spPr>
          <a:xfrm>
            <a:off x="7725500" y="4728550"/>
            <a:ext cx="3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8</a:t>
            </a:r>
            <a:endParaRPr>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of the process</a:t>
            </a:r>
            <a:endParaRPr/>
          </a:p>
        </p:txBody>
      </p:sp>
      <p:pic>
        <p:nvPicPr>
          <p:cNvPr id="463" name="Google Shape;463;p59"/>
          <p:cNvPicPr preferRelativeResize="0"/>
          <p:nvPr/>
        </p:nvPicPr>
        <p:blipFill>
          <a:blip r:embed="rId3">
            <a:alphaModFix/>
          </a:blip>
          <a:stretch>
            <a:fillRect/>
          </a:stretch>
        </p:blipFill>
        <p:spPr>
          <a:xfrm>
            <a:off x="1915900" y="1945750"/>
            <a:ext cx="5122934"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0"/>
          <p:cNvSpPr txBox="1"/>
          <p:nvPr>
            <p:ph type="title"/>
          </p:nvPr>
        </p:nvSpPr>
        <p:spPr>
          <a:xfrm>
            <a:off x="727650" y="593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Plan</a:t>
            </a:r>
            <a:endParaRPr/>
          </a:p>
        </p:txBody>
      </p:sp>
      <p:sp>
        <p:nvSpPr>
          <p:cNvPr id="469" name="Google Shape;469;p60"/>
          <p:cNvSpPr txBox="1"/>
          <p:nvPr>
            <p:ph idx="1" type="body"/>
          </p:nvPr>
        </p:nvSpPr>
        <p:spPr>
          <a:xfrm>
            <a:off x="727650" y="159542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Predict the risk as a percentage what </a:t>
            </a:r>
            <a:r>
              <a:rPr lang="en" sz="1400"/>
              <a:t>possibility to infected non-communicable diseases according to user’s meal plan.</a:t>
            </a:r>
            <a:endParaRPr sz="1400"/>
          </a:p>
          <a:p>
            <a:pPr indent="-317500" lvl="0" marL="457200" rtl="0" algn="l">
              <a:spcBef>
                <a:spcPts val="0"/>
              </a:spcBef>
              <a:spcAft>
                <a:spcPts val="0"/>
              </a:spcAft>
              <a:buSzPts val="1400"/>
              <a:buChar char="●"/>
            </a:pPr>
            <a:r>
              <a:rPr lang="en" sz="1400"/>
              <a:t>Create a regression multi output artificial neural network model to Predict the risk as a percentage what possibility to infected non-communicable diseases according to user’s meal plan.</a:t>
            </a:r>
            <a:endParaRPr sz="1400"/>
          </a:p>
          <a:p>
            <a:pPr indent="-317500" lvl="0" marL="457200" rtl="0" algn="l">
              <a:spcBef>
                <a:spcPts val="0"/>
              </a:spcBef>
              <a:spcAft>
                <a:spcPts val="0"/>
              </a:spcAft>
              <a:buSzPts val="1400"/>
              <a:buChar char="●"/>
            </a:pPr>
            <a:r>
              <a:rPr lang="en" sz="1400"/>
              <a:t>Create the front end.</a:t>
            </a: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type="title"/>
          </p:nvPr>
        </p:nvSpPr>
        <p:spPr>
          <a:xfrm>
            <a:off x="3620625" y="2304150"/>
            <a:ext cx="1796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535125" y="537425"/>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Objectives</a:t>
            </a:r>
            <a:endParaRPr sz="2400">
              <a:solidFill>
                <a:srgbClr val="0C343D"/>
              </a:solidFill>
              <a:latin typeface="Times New Roman"/>
              <a:ea typeface="Times New Roman"/>
              <a:cs typeface="Times New Roman"/>
              <a:sym typeface="Times New Roman"/>
            </a:endParaRPr>
          </a:p>
        </p:txBody>
      </p:sp>
      <p:sp>
        <p:nvSpPr>
          <p:cNvPr id="119" name="Google Shape;119;p17"/>
          <p:cNvSpPr txBox="1"/>
          <p:nvPr>
            <p:ph idx="1" type="body"/>
          </p:nvPr>
        </p:nvSpPr>
        <p:spPr>
          <a:xfrm>
            <a:off x="442650" y="1278775"/>
            <a:ext cx="8258700" cy="3533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The main objective of implementing this component is to detect and predict food allergy and the allergens caused the allergy by analyzing the food items consumed, tracking prevailing signs and symptoms entered by the user within 12 hours, for three weeks.</a:t>
            </a:r>
            <a:endParaRPr sz="15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Specific Objectives:</a:t>
            </a:r>
            <a:endParaRPr sz="15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434343"/>
              </a:buClr>
              <a:buSzPts val="1500"/>
              <a:buFont typeface="Times New Roman"/>
              <a:buAutoNum type="arabicPeriod"/>
            </a:pPr>
            <a:r>
              <a:rPr b="1" lang="en" sz="1500">
                <a:solidFill>
                  <a:srgbClr val="434343"/>
                </a:solidFill>
                <a:latin typeface="Times New Roman"/>
                <a:ea typeface="Times New Roman"/>
                <a:cs typeface="Times New Roman"/>
                <a:sym typeface="Times New Roman"/>
              </a:rPr>
              <a:t>Elimination of Allergens</a:t>
            </a:r>
            <a:r>
              <a:rPr lang="en" sz="1500">
                <a:solidFill>
                  <a:srgbClr val="434343"/>
                </a:solidFill>
                <a:latin typeface="Times New Roman"/>
                <a:ea typeface="Times New Roman"/>
                <a:cs typeface="Times New Roman"/>
                <a:sym typeface="Times New Roman"/>
              </a:rPr>
              <a:t> - It is likely to be affected if frequently consumed food items are within the 'big eight'; the eight food groups responsible for 90% of food allergy reactions. Once the food item is predicted, it can be eliminated. This elimination of Allergens involves removing a particular food from the user's diet for two weeks. </a:t>
            </a:r>
            <a:endParaRPr sz="1500">
              <a:solidFill>
                <a:srgbClr val="434343"/>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434343"/>
              </a:buClr>
              <a:buSzPts val="1500"/>
              <a:buFont typeface="Times New Roman"/>
              <a:buAutoNum type="arabicPeriod"/>
            </a:pPr>
            <a:r>
              <a:rPr b="1" lang="en" sz="1500">
                <a:solidFill>
                  <a:srgbClr val="434343"/>
                </a:solidFill>
                <a:latin typeface="Times New Roman"/>
                <a:ea typeface="Times New Roman"/>
                <a:cs typeface="Times New Roman"/>
                <a:sym typeface="Times New Roman"/>
              </a:rPr>
              <a:t>Symptom Tracking - </a:t>
            </a:r>
            <a:r>
              <a:rPr lang="en" sz="1500">
                <a:solidFill>
                  <a:srgbClr val="434343"/>
                </a:solidFill>
                <a:latin typeface="Times New Roman"/>
                <a:ea typeface="Times New Roman"/>
                <a:cs typeface="Times New Roman"/>
                <a:sym typeface="Times New Roman"/>
              </a:rPr>
              <a:t>The user can select their prevailing symptoms from a list of medical symptoms provided through the app (medical symptoms will be filtered concerning the food items entered into the system) and record them as part of the prediction. Users can record the details as needed in the symptoms section of check-in for three weeks.</a:t>
            </a:r>
            <a:endParaRPr sz="1500">
              <a:solidFill>
                <a:srgbClr val="434343"/>
              </a:solidFill>
              <a:latin typeface="Times New Roman"/>
              <a:ea typeface="Times New Roman"/>
              <a:cs typeface="Times New Roman"/>
              <a:sym typeface="Times New Roman"/>
            </a:endParaRPr>
          </a:p>
        </p:txBody>
      </p:sp>
      <p:sp>
        <p:nvSpPr>
          <p:cNvPr id="120" name="Google Shape;120;p17"/>
          <p:cNvSpPr txBox="1"/>
          <p:nvPr/>
        </p:nvSpPr>
        <p:spPr>
          <a:xfrm>
            <a:off x="1939550" y="4695500"/>
            <a:ext cx="538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535125" y="537425"/>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Objectives</a:t>
            </a:r>
            <a:endParaRPr sz="2400">
              <a:solidFill>
                <a:srgbClr val="0C343D"/>
              </a:solidFill>
              <a:latin typeface="Times New Roman"/>
              <a:ea typeface="Times New Roman"/>
              <a:cs typeface="Times New Roman"/>
              <a:sym typeface="Times New Roman"/>
            </a:endParaRPr>
          </a:p>
        </p:txBody>
      </p:sp>
      <p:sp>
        <p:nvSpPr>
          <p:cNvPr id="126" name="Google Shape;126;p18"/>
          <p:cNvSpPr txBox="1"/>
          <p:nvPr>
            <p:ph idx="1" type="body"/>
          </p:nvPr>
        </p:nvSpPr>
        <p:spPr>
          <a:xfrm>
            <a:off x="663400" y="1527825"/>
            <a:ext cx="7994700" cy="2444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3. </a:t>
            </a:r>
            <a:r>
              <a:rPr b="1" lang="en" sz="1500">
                <a:solidFill>
                  <a:srgbClr val="434343"/>
                </a:solidFill>
                <a:latin typeface="Times New Roman"/>
                <a:ea typeface="Times New Roman"/>
                <a:cs typeface="Times New Roman"/>
                <a:sym typeface="Times New Roman"/>
              </a:rPr>
              <a:t>Informed decision making</a:t>
            </a:r>
            <a:r>
              <a:rPr lang="en" sz="1500">
                <a:solidFill>
                  <a:srgbClr val="434343"/>
                </a:solidFill>
                <a:latin typeface="Times New Roman"/>
                <a:ea typeface="Times New Roman"/>
                <a:cs typeface="Times New Roman"/>
                <a:sym typeface="Times New Roman"/>
              </a:rPr>
              <a:t> </a:t>
            </a:r>
            <a:r>
              <a:rPr b="1" lang="en" sz="1500">
                <a:solidFill>
                  <a:srgbClr val="434343"/>
                </a:solidFill>
                <a:latin typeface="Times New Roman"/>
                <a:ea typeface="Times New Roman"/>
                <a:cs typeface="Times New Roman"/>
                <a:sym typeface="Times New Roman"/>
              </a:rPr>
              <a:t>- </a:t>
            </a:r>
            <a:r>
              <a:rPr lang="en" sz="1500">
                <a:solidFill>
                  <a:srgbClr val="434343"/>
                </a:solidFill>
                <a:latin typeface="Times New Roman"/>
                <a:ea typeface="Times New Roman"/>
                <a:cs typeface="Times New Roman"/>
                <a:sym typeface="Times New Roman"/>
              </a:rPr>
              <a:t>The user can become an active participant in any Allergy-healthcare decision, feeling empowered to discuss procedures, self-diagnoses, and treatments with various healthcare specialists as the app provides 95% accurate medical decisions.</a:t>
            </a:r>
            <a:endParaRPr sz="15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500">
                <a:solidFill>
                  <a:srgbClr val="434343"/>
                </a:solidFill>
                <a:latin typeface="Times New Roman"/>
                <a:ea typeface="Times New Roman"/>
                <a:cs typeface="Times New Roman"/>
                <a:sym typeface="Times New Roman"/>
              </a:rPr>
              <a:t>4. </a:t>
            </a:r>
            <a:r>
              <a:rPr b="1" lang="en" sz="1500">
                <a:solidFill>
                  <a:srgbClr val="434343"/>
                </a:solidFill>
                <a:latin typeface="Times New Roman"/>
                <a:ea typeface="Times New Roman"/>
                <a:cs typeface="Times New Roman"/>
                <a:sym typeface="Times New Roman"/>
              </a:rPr>
              <a:t>Generation of PDF reports </a:t>
            </a:r>
            <a:r>
              <a:rPr lang="en" sz="1500">
                <a:solidFill>
                  <a:srgbClr val="434343"/>
                </a:solidFill>
                <a:latin typeface="Times New Roman"/>
                <a:ea typeface="Times New Roman"/>
                <a:cs typeface="Times New Roman"/>
                <a:sym typeface="Times New Roman"/>
              </a:rPr>
              <a:t>- The reports may contain information such as the system predicted food item/allergens, symptoms entered by the user, any other relevant symptoms (detected by the application itself), the system predicted allergy, quick remedies to be taken, and outcomes. These reports can help users discover triggers or help them stay on track to minimize symptoms based on the allergy &amp; allergens.</a:t>
            </a:r>
            <a:endParaRPr sz="1500">
              <a:solidFill>
                <a:srgbClr val="434343"/>
              </a:solidFill>
              <a:latin typeface="Times New Roman"/>
              <a:ea typeface="Times New Roman"/>
              <a:cs typeface="Times New Roman"/>
              <a:sym typeface="Times New Roman"/>
            </a:endParaRPr>
          </a:p>
        </p:txBody>
      </p:sp>
      <p:sp>
        <p:nvSpPr>
          <p:cNvPr id="127" name="Google Shape;127;p18"/>
          <p:cNvSpPr txBox="1"/>
          <p:nvPr/>
        </p:nvSpPr>
        <p:spPr>
          <a:xfrm>
            <a:off x="1939550" y="4695500"/>
            <a:ext cx="538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824900" y="555550"/>
            <a:ext cx="59316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Figma Prototypes of the User Interfaces</a:t>
            </a:r>
            <a:endParaRPr sz="2400">
              <a:solidFill>
                <a:srgbClr val="0C343D"/>
              </a:solidFill>
              <a:latin typeface="Times New Roman"/>
              <a:ea typeface="Times New Roman"/>
              <a:cs typeface="Times New Roman"/>
              <a:sym typeface="Times New Roman"/>
            </a:endParaRPr>
          </a:p>
        </p:txBody>
      </p:sp>
      <p:pic>
        <p:nvPicPr>
          <p:cNvPr id="133" name="Google Shape;133;p19"/>
          <p:cNvPicPr preferRelativeResize="0"/>
          <p:nvPr/>
        </p:nvPicPr>
        <p:blipFill>
          <a:blip r:embed="rId3">
            <a:alphaModFix/>
          </a:blip>
          <a:stretch>
            <a:fillRect/>
          </a:stretch>
        </p:blipFill>
        <p:spPr>
          <a:xfrm>
            <a:off x="566275" y="1365850"/>
            <a:ext cx="710150" cy="3169301"/>
          </a:xfrm>
          <a:prstGeom prst="rect">
            <a:avLst/>
          </a:prstGeom>
          <a:noFill/>
          <a:ln>
            <a:noFill/>
          </a:ln>
        </p:spPr>
      </p:pic>
      <p:pic>
        <p:nvPicPr>
          <p:cNvPr id="134" name="Google Shape;134;p19"/>
          <p:cNvPicPr preferRelativeResize="0"/>
          <p:nvPr/>
        </p:nvPicPr>
        <p:blipFill>
          <a:blip r:embed="rId4">
            <a:alphaModFix/>
          </a:blip>
          <a:stretch>
            <a:fillRect/>
          </a:stretch>
        </p:blipFill>
        <p:spPr>
          <a:xfrm>
            <a:off x="1450700" y="1365850"/>
            <a:ext cx="1244253" cy="3169300"/>
          </a:xfrm>
          <a:prstGeom prst="rect">
            <a:avLst/>
          </a:prstGeom>
          <a:noFill/>
          <a:ln>
            <a:noFill/>
          </a:ln>
        </p:spPr>
      </p:pic>
      <p:sp>
        <p:nvSpPr>
          <p:cNvPr id="135" name="Google Shape;135;p19"/>
          <p:cNvSpPr txBox="1"/>
          <p:nvPr>
            <p:ph idx="1" type="body"/>
          </p:nvPr>
        </p:nvSpPr>
        <p:spPr>
          <a:xfrm>
            <a:off x="441525" y="4630525"/>
            <a:ext cx="1068300" cy="471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Component </a:t>
            </a:r>
            <a:endParaRPr sz="1100">
              <a:solidFill>
                <a:srgbClr val="434343"/>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Landing Page</a:t>
            </a:r>
            <a:endParaRPr sz="1100">
              <a:solidFill>
                <a:srgbClr val="000000"/>
              </a:solidFill>
              <a:latin typeface="Times New Roman"/>
              <a:ea typeface="Times New Roman"/>
              <a:cs typeface="Times New Roman"/>
              <a:sym typeface="Times New Roman"/>
            </a:endParaRPr>
          </a:p>
        </p:txBody>
      </p:sp>
      <p:sp>
        <p:nvSpPr>
          <p:cNvPr id="136" name="Google Shape;136;p19"/>
          <p:cNvSpPr txBox="1"/>
          <p:nvPr>
            <p:ph idx="1" type="body"/>
          </p:nvPr>
        </p:nvSpPr>
        <p:spPr>
          <a:xfrm>
            <a:off x="1568075" y="4630525"/>
            <a:ext cx="1009500" cy="380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Bio Check-up</a:t>
            </a:r>
            <a:endParaRPr sz="1100">
              <a:solidFill>
                <a:srgbClr val="000000"/>
              </a:solidFill>
              <a:latin typeface="Times New Roman"/>
              <a:ea typeface="Times New Roman"/>
              <a:cs typeface="Times New Roman"/>
              <a:sym typeface="Times New Roman"/>
            </a:endParaRPr>
          </a:p>
        </p:txBody>
      </p:sp>
      <p:pic>
        <p:nvPicPr>
          <p:cNvPr id="137" name="Google Shape;137;p19"/>
          <p:cNvPicPr preferRelativeResize="0"/>
          <p:nvPr/>
        </p:nvPicPr>
        <p:blipFill>
          <a:blip r:embed="rId5">
            <a:alphaModFix/>
          </a:blip>
          <a:stretch>
            <a:fillRect/>
          </a:stretch>
        </p:blipFill>
        <p:spPr>
          <a:xfrm>
            <a:off x="2869225" y="1365850"/>
            <a:ext cx="1068174" cy="3169301"/>
          </a:xfrm>
          <a:prstGeom prst="rect">
            <a:avLst/>
          </a:prstGeom>
          <a:noFill/>
          <a:ln>
            <a:noFill/>
          </a:ln>
        </p:spPr>
      </p:pic>
      <p:sp>
        <p:nvSpPr>
          <p:cNvPr id="138" name="Google Shape;138;p19"/>
          <p:cNvSpPr txBox="1"/>
          <p:nvPr>
            <p:ph idx="1" type="body"/>
          </p:nvPr>
        </p:nvSpPr>
        <p:spPr>
          <a:xfrm>
            <a:off x="2845611" y="4585225"/>
            <a:ext cx="1115400" cy="471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Suspect Food </a:t>
            </a:r>
            <a:endParaRPr sz="1100">
              <a:solidFill>
                <a:srgbClr val="434343"/>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Checkup</a:t>
            </a:r>
            <a:endParaRPr sz="1100">
              <a:solidFill>
                <a:srgbClr val="000000"/>
              </a:solidFill>
              <a:latin typeface="Times New Roman"/>
              <a:ea typeface="Times New Roman"/>
              <a:cs typeface="Times New Roman"/>
              <a:sym typeface="Times New Roman"/>
            </a:endParaRPr>
          </a:p>
        </p:txBody>
      </p:sp>
      <p:pic>
        <p:nvPicPr>
          <p:cNvPr id="139" name="Google Shape;139;p19"/>
          <p:cNvPicPr preferRelativeResize="0"/>
          <p:nvPr/>
        </p:nvPicPr>
        <p:blipFill>
          <a:blip r:embed="rId6">
            <a:alphaModFix/>
          </a:blip>
          <a:stretch>
            <a:fillRect/>
          </a:stretch>
        </p:blipFill>
        <p:spPr>
          <a:xfrm>
            <a:off x="4111675" y="1365850"/>
            <a:ext cx="1009492" cy="3169301"/>
          </a:xfrm>
          <a:prstGeom prst="rect">
            <a:avLst/>
          </a:prstGeom>
          <a:noFill/>
          <a:ln>
            <a:noFill/>
          </a:ln>
        </p:spPr>
      </p:pic>
      <p:sp>
        <p:nvSpPr>
          <p:cNvPr id="140" name="Google Shape;140;p19"/>
          <p:cNvSpPr txBox="1"/>
          <p:nvPr>
            <p:ph idx="1" type="body"/>
          </p:nvPr>
        </p:nvSpPr>
        <p:spPr>
          <a:xfrm>
            <a:off x="4111674" y="4585225"/>
            <a:ext cx="1115400" cy="471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Symptoms </a:t>
            </a:r>
            <a:endParaRPr sz="1100">
              <a:solidFill>
                <a:srgbClr val="434343"/>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Tracking</a:t>
            </a:r>
            <a:endParaRPr sz="1100">
              <a:solidFill>
                <a:srgbClr val="434343"/>
              </a:solidFill>
              <a:latin typeface="Times New Roman"/>
              <a:ea typeface="Times New Roman"/>
              <a:cs typeface="Times New Roman"/>
              <a:sym typeface="Times New Roman"/>
            </a:endParaRPr>
          </a:p>
        </p:txBody>
      </p:sp>
      <p:pic>
        <p:nvPicPr>
          <p:cNvPr id="141" name="Google Shape;141;p19"/>
          <p:cNvPicPr preferRelativeResize="0"/>
          <p:nvPr/>
        </p:nvPicPr>
        <p:blipFill>
          <a:blip r:embed="rId7">
            <a:alphaModFix/>
          </a:blip>
          <a:stretch>
            <a:fillRect/>
          </a:stretch>
        </p:blipFill>
        <p:spPr>
          <a:xfrm>
            <a:off x="5295450" y="1365850"/>
            <a:ext cx="1068175" cy="2539476"/>
          </a:xfrm>
          <a:prstGeom prst="rect">
            <a:avLst/>
          </a:prstGeom>
          <a:noFill/>
          <a:ln>
            <a:noFill/>
          </a:ln>
        </p:spPr>
      </p:pic>
      <p:sp>
        <p:nvSpPr>
          <p:cNvPr id="142" name="Google Shape;142;p19"/>
          <p:cNvSpPr txBox="1"/>
          <p:nvPr>
            <p:ph idx="1" type="body"/>
          </p:nvPr>
        </p:nvSpPr>
        <p:spPr>
          <a:xfrm>
            <a:off x="5295449" y="4000400"/>
            <a:ext cx="1115400" cy="471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Analyzing Data</a:t>
            </a:r>
            <a:endParaRPr sz="1100">
              <a:solidFill>
                <a:srgbClr val="434343"/>
              </a:solidFill>
              <a:latin typeface="Times New Roman"/>
              <a:ea typeface="Times New Roman"/>
              <a:cs typeface="Times New Roman"/>
              <a:sym typeface="Times New Roman"/>
            </a:endParaRPr>
          </a:p>
        </p:txBody>
      </p:sp>
      <p:pic>
        <p:nvPicPr>
          <p:cNvPr id="143" name="Google Shape;143;p19"/>
          <p:cNvPicPr preferRelativeResize="0"/>
          <p:nvPr/>
        </p:nvPicPr>
        <p:blipFill rotWithShape="1">
          <a:blip r:embed="rId8">
            <a:alphaModFix/>
          </a:blip>
          <a:srcRect b="-1310" l="0" r="0" t="1310"/>
          <a:stretch/>
        </p:blipFill>
        <p:spPr>
          <a:xfrm>
            <a:off x="6537900" y="1365850"/>
            <a:ext cx="1164850" cy="2770975"/>
          </a:xfrm>
          <a:prstGeom prst="rect">
            <a:avLst/>
          </a:prstGeom>
          <a:noFill/>
          <a:ln>
            <a:noFill/>
          </a:ln>
        </p:spPr>
      </p:pic>
      <p:sp>
        <p:nvSpPr>
          <p:cNvPr id="144" name="Google Shape;144;p19"/>
          <p:cNvSpPr txBox="1"/>
          <p:nvPr>
            <p:ph idx="1" type="body"/>
          </p:nvPr>
        </p:nvSpPr>
        <p:spPr>
          <a:xfrm>
            <a:off x="6537899" y="4159525"/>
            <a:ext cx="1115400" cy="471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434343"/>
                </a:solidFill>
                <a:latin typeface="Times New Roman"/>
                <a:ea typeface="Times New Roman"/>
                <a:cs typeface="Times New Roman"/>
                <a:sym typeface="Times New Roman"/>
              </a:rPr>
              <a:t>OutPut</a:t>
            </a:r>
            <a:endParaRPr sz="1100">
              <a:solidFill>
                <a:srgbClr val="434343"/>
              </a:solidFill>
              <a:latin typeface="Times New Roman"/>
              <a:ea typeface="Times New Roman"/>
              <a:cs typeface="Times New Roman"/>
              <a:sym typeface="Times New Roman"/>
            </a:endParaRPr>
          </a:p>
        </p:txBody>
      </p:sp>
      <p:pic>
        <p:nvPicPr>
          <p:cNvPr id="145" name="Google Shape;145;p19"/>
          <p:cNvPicPr preferRelativeResize="0"/>
          <p:nvPr/>
        </p:nvPicPr>
        <p:blipFill>
          <a:blip r:embed="rId9">
            <a:alphaModFix/>
          </a:blip>
          <a:stretch>
            <a:fillRect/>
          </a:stretch>
        </p:blipFill>
        <p:spPr>
          <a:xfrm>
            <a:off x="7855150" y="1365850"/>
            <a:ext cx="886186" cy="3625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0"/>
          <p:cNvPicPr preferRelativeResize="0"/>
          <p:nvPr/>
        </p:nvPicPr>
        <p:blipFill>
          <a:blip r:embed="rId3">
            <a:alphaModFix/>
          </a:blip>
          <a:stretch>
            <a:fillRect/>
          </a:stretch>
        </p:blipFill>
        <p:spPr>
          <a:xfrm>
            <a:off x="706725" y="789275"/>
            <a:ext cx="7658100" cy="4188050"/>
          </a:xfrm>
          <a:prstGeom prst="rect">
            <a:avLst/>
          </a:prstGeom>
          <a:noFill/>
          <a:ln>
            <a:noFill/>
          </a:ln>
        </p:spPr>
      </p:pic>
      <p:sp>
        <p:nvSpPr>
          <p:cNvPr id="151" name="Google Shape;151;p20"/>
          <p:cNvSpPr txBox="1"/>
          <p:nvPr>
            <p:ph type="title"/>
          </p:nvPr>
        </p:nvSpPr>
        <p:spPr>
          <a:xfrm>
            <a:off x="706725" y="329175"/>
            <a:ext cx="23640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Interface Flow</a:t>
            </a:r>
            <a:endParaRPr sz="2400">
              <a:solidFill>
                <a:srgbClr val="0C343D"/>
              </a:solidFill>
              <a:latin typeface="Times New Roman"/>
              <a:ea typeface="Times New Roman"/>
              <a:cs typeface="Times New Roman"/>
              <a:sym typeface="Times New Roman"/>
            </a:endParaRPr>
          </a:p>
        </p:txBody>
      </p:sp>
      <p:sp>
        <p:nvSpPr>
          <p:cNvPr id="152" name="Google Shape;152;p20"/>
          <p:cNvSpPr txBox="1"/>
          <p:nvPr/>
        </p:nvSpPr>
        <p:spPr>
          <a:xfrm>
            <a:off x="1939550" y="4695500"/>
            <a:ext cx="538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607125" y="546525"/>
            <a:ext cx="24168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Times New Roman"/>
                <a:ea typeface="Times New Roman"/>
                <a:cs typeface="Times New Roman"/>
                <a:sym typeface="Times New Roman"/>
              </a:rPr>
              <a:t>Data Set   (cont.)</a:t>
            </a:r>
            <a:endParaRPr sz="2400">
              <a:solidFill>
                <a:srgbClr val="0C343D"/>
              </a:solidFill>
              <a:latin typeface="Times New Roman"/>
              <a:ea typeface="Times New Roman"/>
              <a:cs typeface="Times New Roman"/>
              <a:sym typeface="Times New Roman"/>
            </a:endParaRPr>
          </a:p>
        </p:txBody>
      </p:sp>
      <p:sp>
        <p:nvSpPr>
          <p:cNvPr id="158" name="Google Shape;158;p21"/>
          <p:cNvSpPr txBox="1"/>
          <p:nvPr>
            <p:ph idx="1" type="body"/>
          </p:nvPr>
        </p:nvSpPr>
        <p:spPr>
          <a:xfrm>
            <a:off x="663425" y="1340550"/>
            <a:ext cx="3205200" cy="3584100"/>
          </a:xfrm>
          <a:prstGeom prst="rect">
            <a:avLst/>
          </a:prstGeom>
        </p:spPr>
        <p:txBody>
          <a:bodyPr anchorCtr="0" anchor="t" bIns="91425" lIns="91425" spcFirstLastPara="1" rIns="91425" wrap="square" tIns="91425">
            <a:normAutofit fontScale="62500" lnSpcReduction="20000"/>
          </a:bodyPr>
          <a:lstStyle/>
          <a:p>
            <a:pPr indent="0" lvl="0" marL="0" rtl="0" algn="l">
              <a:lnSpc>
                <a:spcPct val="100000"/>
              </a:lnSpc>
              <a:spcBef>
                <a:spcPts val="0"/>
              </a:spcBef>
              <a:spcAft>
                <a:spcPts val="0"/>
              </a:spcAft>
              <a:buNone/>
            </a:pPr>
            <a:r>
              <a:rPr lang="en" sz="2200">
                <a:solidFill>
                  <a:srgbClr val="434343"/>
                </a:solidFill>
                <a:latin typeface="Times New Roman"/>
                <a:ea typeface="Times New Roman"/>
                <a:cs typeface="Times New Roman"/>
                <a:sym typeface="Times New Roman"/>
              </a:rPr>
              <a:t>Finding a proper dataset was quite a challenging task. I searched Kaggle, Google scholar, and many other sites for a dataset related to food allergies and relevant food items. Luckily I found a dataset that includes several food items and the medical/identical name for the allergy caused by the given food type. I extracted three columns from that dataset and prepared the my dataset with the help of our external supervisor Dr. Ridmika Senevirathne and her colleague Gayani Perera, a nutritionist.</a:t>
            </a:r>
            <a:endParaRPr sz="22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22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2200">
                <a:solidFill>
                  <a:srgbClr val="434343"/>
                </a:solidFill>
                <a:latin typeface="Times New Roman"/>
                <a:ea typeface="Times New Roman"/>
                <a:cs typeface="Times New Roman"/>
                <a:sym typeface="Times New Roman"/>
              </a:rPr>
              <a:t>Data columns which were taken from Kaggle dataset are: </a:t>
            </a:r>
            <a:r>
              <a:rPr b="1" lang="en" sz="2200">
                <a:solidFill>
                  <a:srgbClr val="434343"/>
                </a:solidFill>
                <a:latin typeface="Times New Roman"/>
                <a:ea typeface="Times New Roman"/>
                <a:cs typeface="Times New Roman"/>
                <a:sym typeface="Times New Roman"/>
              </a:rPr>
              <a:t>Food Type</a:t>
            </a:r>
            <a:r>
              <a:rPr lang="en" sz="2200">
                <a:solidFill>
                  <a:srgbClr val="434343"/>
                </a:solidFill>
                <a:latin typeface="Times New Roman"/>
                <a:ea typeface="Times New Roman"/>
                <a:cs typeface="Times New Roman"/>
                <a:sym typeface="Times New Roman"/>
              </a:rPr>
              <a:t>, </a:t>
            </a:r>
            <a:r>
              <a:rPr b="1" lang="en" sz="2200">
                <a:solidFill>
                  <a:srgbClr val="434343"/>
                </a:solidFill>
                <a:latin typeface="Times New Roman"/>
                <a:ea typeface="Times New Roman"/>
                <a:cs typeface="Times New Roman"/>
                <a:sym typeface="Times New Roman"/>
              </a:rPr>
              <a:t>Food Item</a:t>
            </a:r>
            <a:r>
              <a:rPr lang="en" sz="2200">
                <a:solidFill>
                  <a:srgbClr val="434343"/>
                </a:solidFill>
                <a:latin typeface="Times New Roman"/>
                <a:ea typeface="Times New Roman"/>
                <a:cs typeface="Times New Roman"/>
                <a:sym typeface="Times New Roman"/>
              </a:rPr>
              <a:t> and </a:t>
            </a:r>
            <a:r>
              <a:rPr b="1" lang="en" sz="2200">
                <a:solidFill>
                  <a:srgbClr val="434343"/>
                </a:solidFill>
                <a:latin typeface="Times New Roman"/>
                <a:ea typeface="Times New Roman"/>
                <a:cs typeface="Times New Roman"/>
                <a:sym typeface="Times New Roman"/>
              </a:rPr>
              <a:t>Allergy</a:t>
            </a:r>
            <a:endParaRPr b="1" sz="22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22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rgbClr val="434343"/>
              </a:solidFill>
              <a:latin typeface="Times New Roman"/>
              <a:ea typeface="Times New Roman"/>
              <a:cs typeface="Times New Roman"/>
              <a:sym typeface="Times New Roman"/>
            </a:endParaRPr>
          </a:p>
        </p:txBody>
      </p:sp>
      <p:pic>
        <p:nvPicPr>
          <p:cNvPr id="159" name="Google Shape;159;p21"/>
          <p:cNvPicPr preferRelativeResize="0"/>
          <p:nvPr/>
        </p:nvPicPr>
        <p:blipFill>
          <a:blip r:embed="rId3">
            <a:alphaModFix/>
          </a:blip>
          <a:stretch>
            <a:fillRect/>
          </a:stretch>
        </p:blipFill>
        <p:spPr>
          <a:xfrm>
            <a:off x="3926350" y="168650"/>
            <a:ext cx="5018601" cy="4214674"/>
          </a:xfrm>
          <a:prstGeom prst="rect">
            <a:avLst/>
          </a:prstGeom>
          <a:noFill/>
          <a:ln>
            <a:noFill/>
          </a:ln>
        </p:spPr>
      </p:pic>
      <p:sp>
        <p:nvSpPr>
          <p:cNvPr id="160" name="Google Shape;160;p21"/>
          <p:cNvSpPr txBox="1"/>
          <p:nvPr/>
        </p:nvSpPr>
        <p:spPr>
          <a:xfrm>
            <a:off x="5147000" y="4383325"/>
            <a:ext cx="257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Times New Roman"/>
                <a:ea typeface="Times New Roman"/>
                <a:cs typeface="Times New Roman"/>
                <a:sym typeface="Times New Roman"/>
              </a:rPr>
              <a:t>Food data: Resource; Kaggle</a:t>
            </a:r>
            <a:endParaRPr i="1" sz="1300">
              <a:latin typeface="Times New Roman"/>
              <a:ea typeface="Times New Roman"/>
              <a:cs typeface="Times New Roman"/>
              <a:sym typeface="Times New Roman"/>
            </a:endParaRPr>
          </a:p>
        </p:txBody>
      </p:sp>
      <p:sp>
        <p:nvSpPr>
          <p:cNvPr id="161" name="Google Shape;161;p21"/>
          <p:cNvSpPr txBox="1"/>
          <p:nvPr/>
        </p:nvSpPr>
        <p:spPr>
          <a:xfrm>
            <a:off x="1939550" y="4771700"/>
            <a:ext cx="544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4C1130"/>
                </a:solidFill>
                <a:latin typeface="Times New Roman"/>
                <a:ea typeface="Times New Roman"/>
                <a:cs typeface="Times New Roman"/>
                <a:sym typeface="Times New Roman"/>
              </a:rPr>
              <a:t>IT19213972 | Nawarathne I.K.S.S | 2022-241 | Progress presentation1</a:t>
            </a:r>
            <a:endParaRPr>
              <a:solidFill>
                <a:srgbClr val="4C113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FC9859AF96E64A9727D8D6B570C786" ma:contentTypeVersion="15" ma:contentTypeDescription="Create a new document." ma:contentTypeScope="" ma:versionID="8758a8c0aa0ee5e2449a5e1b11cbea68">
  <xsd:schema xmlns:xsd="http://www.w3.org/2001/XMLSchema" xmlns:xs="http://www.w3.org/2001/XMLSchema" xmlns:p="http://schemas.microsoft.com/office/2006/metadata/properties" xmlns:ns2="db72c12f-87a4-44ab-bbc5-4cc8306b158a" xmlns:ns3="78bd6dbf-34e2-4ad5-a201-56ef37f8caa2" targetNamespace="http://schemas.microsoft.com/office/2006/metadata/properties" ma:root="true" ma:fieldsID="84ed940fd8a359e50ed93e6fbc1e5d56" ns2:_="" ns3:_="">
    <xsd:import namespace="db72c12f-87a4-44ab-bbc5-4cc8306b158a"/>
    <xsd:import namespace="78bd6dbf-34e2-4ad5-a201-56ef37f8caa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LengthInSeconds" minOccurs="0"/>
                <xsd:element ref="ns3:MediaServiceOCR" minOccurs="0"/>
                <xsd:element ref="ns3:MediaServiceGenerationTime" minOccurs="0"/>
                <xsd:element ref="ns3:MediaServiceEventHashCode" minOccurs="0"/>
                <xsd:element ref="ns3:MediaServiceDateTake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8bd6dbf-34e2-4ad5-a201-56ef37f8caa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b72c12f-87a4-44ab-bbc5-4cc8306b158a" xsi:nil="true"/>
    <lcf76f155ced4ddcb4097134ff3c332f xmlns="78bd6dbf-34e2-4ad5-a201-56ef37f8caa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DF7CD61-8794-425C-B026-25339D183A2C}"/>
</file>

<file path=customXml/itemProps2.xml><?xml version="1.0" encoding="utf-8"?>
<ds:datastoreItem xmlns:ds="http://schemas.openxmlformats.org/officeDocument/2006/customXml" ds:itemID="{7324645A-795A-4460-8694-10D17D6AFB97}"/>
</file>

<file path=customXml/itemProps3.xml><?xml version="1.0" encoding="utf-8"?>
<ds:datastoreItem xmlns:ds="http://schemas.openxmlformats.org/officeDocument/2006/customXml" ds:itemID="{E8FD503A-9353-452F-9B56-D400B0BCC0E5}"/>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0x010100A5FC9859AF96E64A9727D8D6B570C786</vt:lpwstr>
  </property>
</Properties>
</file>